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</p:sldIdLst>
  <p:sldSz cx="18288000" cy="10287000"/>
  <p:notesSz cx="6858000" cy="9144000"/>
  <p:embeddedFontLst>
    <p:embeddedFont>
      <p:font typeface="Canva Sans" panose="020B0503030501040103" pitchFamily="34" charset="0"/>
      <p:regular r:id="rId26"/>
    </p:embeddedFont>
    <p:embeddedFont>
      <p:font typeface="Canva Student Font" pitchFamily="2" charset="0"/>
      <p:regular r:id="rId27"/>
    </p:embeddedFont>
    <p:embeddedFont>
      <p:font typeface="Schoolbell" panose="02000000000000000000" pitchFamily="2" charset="0"/>
      <p:regular r:id="rId28"/>
    </p:embeddedFont>
    <p:embeddedFont>
      <p:font typeface="Sigher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 autoAdjust="0"/>
    <p:restoredTop sz="94631" autoAdjust="0"/>
  </p:normalViewPr>
  <p:slideViewPr>
    <p:cSldViewPr>
      <p:cViewPr varScale="1">
        <p:scale>
          <a:sx n="56" d="100"/>
          <a:sy n="56" d="100"/>
        </p:scale>
        <p:origin x="208" y="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6.png"/><Relationship Id="rId7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6.png"/><Relationship Id="rId7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4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894662" y="478389"/>
            <a:ext cx="7547685" cy="6604225"/>
          </a:xfrm>
          <a:custGeom>
            <a:avLst/>
            <a:gdLst/>
            <a:ahLst/>
            <a:cxnLst/>
            <a:rect l="l" t="t" r="r" b="b"/>
            <a:pathLst>
              <a:path w="7547685" h="6604225">
                <a:moveTo>
                  <a:pt x="0" y="0"/>
                </a:moveTo>
                <a:lnTo>
                  <a:pt x="7547685" y="0"/>
                </a:lnTo>
                <a:lnTo>
                  <a:pt x="7547685" y="6604225"/>
                </a:lnTo>
                <a:lnTo>
                  <a:pt x="0" y="6604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734094">
            <a:off x="-2113076" y="6174994"/>
            <a:ext cx="7085453" cy="6199772"/>
          </a:xfrm>
          <a:custGeom>
            <a:avLst/>
            <a:gdLst/>
            <a:ahLst/>
            <a:cxnLst/>
            <a:rect l="l" t="t" r="r" b="b"/>
            <a:pathLst>
              <a:path w="7085453" h="6199772">
                <a:moveTo>
                  <a:pt x="0" y="0"/>
                </a:moveTo>
                <a:lnTo>
                  <a:pt x="7085454" y="0"/>
                </a:lnTo>
                <a:lnTo>
                  <a:pt x="7085454" y="6199771"/>
                </a:lnTo>
                <a:lnTo>
                  <a:pt x="0" y="6199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168756" y="7006414"/>
            <a:ext cx="7950488" cy="70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sz="4125" spc="44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BY TEAM 10</a:t>
            </a:r>
          </a:p>
        </p:txBody>
      </p:sp>
      <p:sp>
        <p:nvSpPr>
          <p:cNvPr id="6" name="Freeform 6"/>
          <p:cNvSpPr/>
          <p:nvPr/>
        </p:nvSpPr>
        <p:spPr>
          <a:xfrm>
            <a:off x="339337" y="-1536606"/>
            <a:ext cx="5034412" cy="5130611"/>
          </a:xfrm>
          <a:custGeom>
            <a:avLst/>
            <a:gdLst/>
            <a:ahLst/>
            <a:cxnLst/>
            <a:rect l="l" t="t" r="r" b="b"/>
            <a:pathLst>
              <a:path w="5034412" h="5130611">
                <a:moveTo>
                  <a:pt x="0" y="0"/>
                </a:moveTo>
                <a:lnTo>
                  <a:pt x="5034412" y="0"/>
                </a:lnTo>
                <a:lnTo>
                  <a:pt x="5034412" y="5130612"/>
                </a:lnTo>
                <a:lnTo>
                  <a:pt x="0" y="5130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029271" y="7082614"/>
            <a:ext cx="4812316" cy="4904271"/>
          </a:xfrm>
          <a:custGeom>
            <a:avLst/>
            <a:gdLst/>
            <a:ahLst/>
            <a:cxnLst/>
            <a:rect l="l" t="t" r="r" b="b"/>
            <a:pathLst>
              <a:path w="4812316" h="4904271">
                <a:moveTo>
                  <a:pt x="0" y="0"/>
                </a:moveTo>
                <a:lnTo>
                  <a:pt x="4812316" y="0"/>
                </a:lnTo>
                <a:lnTo>
                  <a:pt x="4812316" y="4904271"/>
                </a:lnTo>
                <a:lnTo>
                  <a:pt x="0" y="4904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4055279">
            <a:off x="7392054" y="423746"/>
            <a:ext cx="2338812" cy="2227718"/>
          </a:xfrm>
          <a:custGeom>
            <a:avLst/>
            <a:gdLst/>
            <a:ahLst/>
            <a:cxnLst/>
            <a:rect l="l" t="t" r="r" b="b"/>
            <a:pathLst>
              <a:path w="2338812" h="2227718">
                <a:moveTo>
                  <a:pt x="0" y="0"/>
                </a:moveTo>
                <a:lnTo>
                  <a:pt x="2338812" y="0"/>
                </a:lnTo>
                <a:lnTo>
                  <a:pt x="2338812" y="2227718"/>
                </a:lnTo>
                <a:lnTo>
                  <a:pt x="0" y="2227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759584">
            <a:off x="7898881" y="8264579"/>
            <a:ext cx="2796680" cy="2020601"/>
          </a:xfrm>
          <a:custGeom>
            <a:avLst/>
            <a:gdLst/>
            <a:ahLst/>
            <a:cxnLst/>
            <a:rect l="l" t="t" r="r" b="b"/>
            <a:pathLst>
              <a:path w="2796680" h="2020601">
                <a:moveTo>
                  <a:pt x="0" y="0"/>
                </a:moveTo>
                <a:lnTo>
                  <a:pt x="2796679" y="0"/>
                </a:lnTo>
                <a:lnTo>
                  <a:pt x="2796679" y="2020601"/>
                </a:lnTo>
                <a:lnTo>
                  <a:pt x="0" y="2020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438305" y="-607108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071421" y="4714763"/>
            <a:ext cx="11364008" cy="158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8"/>
              </a:lnSpc>
            </a:pPr>
            <a:r>
              <a:rPr lang="en-US" sz="12268" spc="920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AI-EXPLORERS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0001" y="4177790"/>
            <a:ext cx="1931420" cy="1931420"/>
          </a:xfrm>
          <a:custGeom>
            <a:avLst/>
            <a:gdLst/>
            <a:ahLst/>
            <a:cxnLst/>
            <a:rect l="l" t="t" r="r" b="b"/>
            <a:pathLst>
              <a:path w="1931420" h="1931420">
                <a:moveTo>
                  <a:pt x="0" y="0"/>
                </a:moveTo>
                <a:lnTo>
                  <a:pt x="1931420" y="0"/>
                </a:lnTo>
                <a:lnTo>
                  <a:pt x="1931420" y="1931420"/>
                </a:lnTo>
                <a:lnTo>
                  <a:pt x="0" y="19314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3388" y="6859080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355821" y="79473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-1131700" y="307258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12594" y="2809474"/>
            <a:ext cx="9996205" cy="5635360"/>
          </a:xfrm>
          <a:custGeom>
            <a:avLst/>
            <a:gdLst/>
            <a:ahLst/>
            <a:cxnLst/>
            <a:rect l="l" t="t" r="r" b="b"/>
            <a:pathLst>
              <a:path w="9996205" h="5635360">
                <a:moveTo>
                  <a:pt x="0" y="0"/>
                </a:moveTo>
                <a:lnTo>
                  <a:pt x="9996205" y="0"/>
                </a:lnTo>
                <a:lnTo>
                  <a:pt x="9996205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330914" y="8244486"/>
            <a:ext cx="11359565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ABOUT US</a:t>
            </a:r>
          </a:p>
        </p:txBody>
      </p:sp>
      <p:sp>
        <p:nvSpPr>
          <p:cNvPr id="10" name="Freeform 10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255117" y="8781653"/>
            <a:ext cx="1511159" cy="1505347"/>
          </a:xfrm>
          <a:custGeom>
            <a:avLst/>
            <a:gdLst/>
            <a:ahLst/>
            <a:cxnLst/>
            <a:rect l="l" t="t" r="r" b="b"/>
            <a:pathLst>
              <a:path w="1511159" h="1505347">
                <a:moveTo>
                  <a:pt x="0" y="0"/>
                </a:moveTo>
                <a:lnTo>
                  <a:pt x="1511159" y="0"/>
                </a:lnTo>
                <a:lnTo>
                  <a:pt x="1511159" y="1505347"/>
                </a:lnTo>
                <a:lnTo>
                  <a:pt x="0" y="1505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826289" y="1398429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STRUCTURE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695803" y="7977166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-1688783" y="8486969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-3517956" y="369714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692986" y="1193671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FEATURES</a:t>
            </a:r>
          </a:p>
        </p:txBody>
      </p:sp>
      <p:sp>
        <p:nvSpPr>
          <p:cNvPr id="9" name="Freeform 9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190379" y="2604716"/>
            <a:ext cx="3060856" cy="5372450"/>
          </a:xfrm>
          <a:custGeom>
            <a:avLst/>
            <a:gdLst/>
            <a:ahLst/>
            <a:cxnLst/>
            <a:rect l="l" t="t" r="r" b="b"/>
            <a:pathLst>
              <a:path w="3060856" h="5372450">
                <a:moveTo>
                  <a:pt x="0" y="0"/>
                </a:moveTo>
                <a:lnTo>
                  <a:pt x="3060856" y="0"/>
                </a:lnTo>
                <a:lnTo>
                  <a:pt x="3060856" y="5372450"/>
                </a:lnTo>
                <a:lnTo>
                  <a:pt x="0" y="537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160" t="-12431" r="-189903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51407" y="2604716"/>
            <a:ext cx="3143609" cy="5372450"/>
          </a:xfrm>
          <a:custGeom>
            <a:avLst/>
            <a:gdLst/>
            <a:ahLst/>
            <a:cxnLst/>
            <a:rect l="l" t="t" r="r" b="b"/>
            <a:pathLst>
              <a:path w="3143609" h="5372450">
                <a:moveTo>
                  <a:pt x="0" y="0"/>
                </a:moveTo>
                <a:lnTo>
                  <a:pt x="3143609" y="0"/>
                </a:lnTo>
                <a:lnTo>
                  <a:pt x="3143609" y="5372450"/>
                </a:lnTo>
                <a:lnTo>
                  <a:pt x="0" y="5372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338" t="-8512" r="-180884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2490416"/>
            <a:ext cx="8343561" cy="582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84"/>
              </a:lnSpc>
            </a:pPr>
            <a:endParaRPr/>
          </a:p>
          <a:p>
            <a:pPr marL="1138799" lvl="1" indent="-569400" algn="l">
              <a:lnSpc>
                <a:spcPts val="7384"/>
              </a:lnSpc>
              <a:buFont typeface="Arial"/>
              <a:buChar char="•"/>
            </a:pPr>
            <a:r>
              <a:rPr lang="en-US" sz="5274" spc="142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Animations</a:t>
            </a:r>
          </a:p>
          <a:p>
            <a:pPr marL="1138799" lvl="1" indent="-569400" algn="l">
              <a:lnSpc>
                <a:spcPts val="7384"/>
              </a:lnSpc>
              <a:buFont typeface="Arial"/>
              <a:buChar char="•"/>
            </a:pPr>
            <a:r>
              <a:rPr lang="en-US" sz="5274" spc="142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Light/Dark mode</a:t>
            </a:r>
          </a:p>
          <a:p>
            <a:pPr marL="1138799" lvl="1" indent="-569400" algn="l">
              <a:lnSpc>
                <a:spcPts val="7384"/>
              </a:lnSpc>
              <a:buFont typeface="Arial"/>
              <a:buChar char="•"/>
            </a:pPr>
            <a:r>
              <a:rPr lang="en-US" sz="5274" spc="142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Responsiveness</a:t>
            </a:r>
          </a:p>
          <a:p>
            <a:pPr marL="1138799" lvl="1" indent="-569400" algn="l">
              <a:lnSpc>
                <a:spcPts val="7384"/>
              </a:lnSpc>
              <a:buFont typeface="Arial"/>
              <a:buChar char="•"/>
            </a:pPr>
            <a:r>
              <a:rPr lang="en-US" sz="5274" spc="142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Interactive infographics</a:t>
            </a:r>
          </a:p>
          <a:p>
            <a:pPr marL="1138799" lvl="1" indent="-569400" algn="l">
              <a:lnSpc>
                <a:spcPts val="7384"/>
              </a:lnSpc>
              <a:buFont typeface="Arial"/>
              <a:buChar char="•"/>
            </a:pPr>
            <a:r>
              <a:rPr lang="en-US" sz="5274" spc="142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Gamified learning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14995" y="8135038"/>
            <a:ext cx="5713412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light mode        dark mode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3388" y="6859080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355821" y="79473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-1131700" y="307258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330914" y="8244486"/>
            <a:ext cx="11359565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Animations</a:t>
            </a:r>
          </a:p>
        </p:txBody>
      </p:sp>
      <p:sp>
        <p:nvSpPr>
          <p:cNvPr id="9" name="Freeform 9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826289" y="2022989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FEATURES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54737" y="3738834"/>
            <a:ext cx="8089263" cy="3771619"/>
          </a:xfrm>
          <a:custGeom>
            <a:avLst/>
            <a:gdLst/>
            <a:ahLst/>
            <a:cxnLst/>
            <a:rect l="l" t="t" r="r" b="b"/>
            <a:pathLst>
              <a:path w="8089263" h="3771619">
                <a:moveTo>
                  <a:pt x="0" y="0"/>
                </a:moveTo>
                <a:lnTo>
                  <a:pt x="8089263" y="0"/>
                </a:lnTo>
                <a:lnTo>
                  <a:pt x="8089263" y="3771619"/>
                </a:lnTo>
                <a:lnTo>
                  <a:pt x="0" y="3771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648207" y="3738834"/>
            <a:ext cx="8089263" cy="3781731"/>
          </a:xfrm>
          <a:custGeom>
            <a:avLst/>
            <a:gdLst/>
            <a:ahLst/>
            <a:cxnLst/>
            <a:rect l="l" t="t" r="r" b="b"/>
            <a:pathLst>
              <a:path w="8089263" h="3781731">
                <a:moveTo>
                  <a:pt x="0" y="0"/>
                </a:moveTo>
                <a:lnTo>
                  <a:pt x="8089263" y="0"/>
                </a:lnTo>
                <a:lnTo>
                  <a:pt x="8089263" y="3781730"/>
                </a:lnTo>
                <a:lnTo>
                  <a:pt x="0" y="37817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3388" y="6859080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355821" y="79473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-1131700" y="307258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330914" y="8244486"/>
            <a:ext cx="11359565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Light/Dark mode</a:t>
            </a:r>
          </a:p>
        </p:txBody>
      </p:sp>
      <p:sp>
        <p:nvSpPr>
          <p:cNvPr id="9" name="Freeform 9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390822" y="4033583"/>
            <a:ext cx="6753178" cy="3718522"/>
          </a:xfrm>
          <a:custGeom>
            <a:avLst/>
            <a:gdLst/>
            <a:ahLst/>
            <a:cxnLst/>
            <a:rect l="l" t="t" r="r" b="b"/>
            <a:pathLst>
              <a:path w="6753178" h="3718522">
                <a:moveTo>
                  <a:pt x="0" y="0"/>
                </a:moveTo>
                <a:lnTo>
                  <a:pt x="6753178" y="0"/>
                </a:lnTo>
                <a:lnTo>
                  <a:pt x="6753178" y="3718521"/>
                </a:lnTo>
                <a:lnTo>
                  <a:pt x="0" y="37185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5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484464" y="4012141"/>
            <a:ext cx="6753178" cy="3739964"/>
          </a:xfrm>
          <a:custGeom>
            <a:avLst/>
            <a:gdLst/>
            <a:ahLst/>
            <a:cxnLst/>
            <a:rect l="l" t="t" r="r" b="b"/>
            <a:pathLst>
              <a:path w="6753178" h="3739964">
                <a:moveTo>
                  <a:pt x="0" y="0"/>
                </a:moveTo>
                <a:lnTo>
                  <a:pt x="6753178" y="0"/>
                </a:lnTo>
                <a:lnTo>
                  <a:pt x="6753178" y="3739963"/>
                </a:lnTo>
                <a:lnTo>
                  <a:pt x="0" y="37399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8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826289" y="2022989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FEATURES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3388" y="6859080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355821" y="79473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-1131700" y="307258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826289" y="2022989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FEATURES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6377628" y="3697063"/>
            <a:ext cx="2633068" cy="4621593"/>
          </a:xfrm>
          <a:custGeom>
            <a:avLst/>
            <a:gdLst/>
            <a:ahLst/>
            <a:cxnLst/>
            <a:rect l="l" t="t" r="r" b="b"/>
            <a:pathLst>
              <a:path w="2633068" h="4621593">
                <a:moveTo>
                  <a:pt x="0" y="0"/>
                </a:moveTo>
                <a:lnTo>
                  <a:pt x="2633068" y="0"/>
                </a:lnTo>
                <a:lnTo>
                  <a:pt x="2633068" y="4621593"/>
                </a:lnTo>
                <a:lnTo>
                  <a:pt x="0" y="4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160" t="-12431" r="-189903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603823" y="3738834"/>
            <a:ext cx="2655373" cy="4538051"/>
          </a:xfrm>
          <a:custGeom>
            <a:avLst/>
            <a:gdLst/>
            <a:ahLst/>
            <a:cxnLst/>
            <a:rect l="l" t="t" r="r" b="b"/>
            <a:pathLst>
              <a:path w="2655373" h="4538051">
                <a:moveTo>
                  <a:pt x="0" y="0"/>
                </a:moveTo>
                <a:lnTo>
                  <a:pt x="2655373" y="0"/>
                </a:lnTo>
                <a:lnTo>
                  <a:pt x="2655373" y="4538051"/>
                </a:lnTo>
                <a:lnTo>
                  <a:pt x="0" y="4538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338" t="-8512" r="-180884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330914" y="8244486"/>
            <a:ext cx="11359565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Mobile Compatibility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3388" y="6859080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355821" y="79473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-1131700" y="307258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330914" y="8244486"/>
            <a:ext cx="11359565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Interactive infographic</a:t>
            </a:r>
          </a:p>
        </p:txBody>
      </p:sp>
      <p:sp>
        <p:nvSpPr>
          <p:cNvPr id="9" name="Freeform 9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451808" y="3586434"/>
            <a:ext cx="5117778" cy="4591378"/>
          </a:xfrm>
          <a:custGeom>
            <a:avLst/>
            <a:gdLst/>
            <a:ahLst/>
            <a:cxnLst/>
            <a:rect l="l" t="t" r="r" b="b"/>
            <a:pathLst>
              <a:path w="5117778" h="4591378">
                <a:moveTo>
                  <a:pt x="0" y="0"/>
                </a:moveTo>
                <a:lnTo>
                  <a:pt x="5117777" y="0"/>
                </a:lnTo>
                <a:lnTo>
                  <a:pt x="5117777" y="4591377"/>
                </a:lnTo>
                <a:lnTo>
                  <a:pt x="0" y="4591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937" t="-58242" r="-33680" b="-40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26289" y="2022989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FEATURES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3388" y="6859080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355821" y="79473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-1131700" y="307258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330914" y="8244486"/>
            <a:ext cx="11359565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Gamified learning</a:t>
            </a:r>
          </a:p>
        </p:txBody>
      </p:sp>
      <p:sp>
        <p:nvSpPr>
          <p:cNvPr id="9" name="Freeform 9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32714" y="4319918"/>
            <a:ext cx="6737270" cy="3124409"/>
          </a:xfrm>
          <a:custGeom>
            <a:avLst/>
            <a:gdLst/>
            <a:ahLst/>
            <a:cxnLst/>
            <a:rect l="l" t="t" r="r" b="b"/>
            <a:pathLst>
              <a:path w="6737270" h="3124409">
                <a:moveTo>
                  <a:pt x="0" y="0"/>
                </a:moveTo>
                <a:lnTo>
                  <a:pt x="6737270" y="0"/>
                </a:lnTo>
                <a:lnTo>
                  <a:pt x="6737270" y="3124409"/>
                </a:lnTo>
                <a:lnTo>
                  <a:pt x="0" y="312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875635" y="3434034"/>
            <a:ext cx="9970837" cy="4686293"/>
          </a:xfrm>
          <a:custGeom>
            <a:avLst/>
            <a:gdLst/>
            <a:ahLst/>
            <a:cxnLst/>
            <a:rect l="l" t="t" r="r" b="b"/>
            <a:pathLst>
              <a:path w="9970837" h="4686293">
                <a:moveTo>
                  <a:pt x="0" y="0"/>
                </a:moveTo>
                <a:lnTo>
                  <a:pt x="9970837" y="0"/>
                </a:lnTo>
                <a:lnTo>
                  <a:pt x="9970837" y="4686293"/>
                </a:lnTo>
                <a:lnTo>
                  <a:pt x="0" y="46862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826289" y="2022989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FEATURES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3388" y="6859080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355821" y="79473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-1131700" y="307258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401290" y="5932948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7" y="0"/>
                </a:lnTo>
                <a:lnTo>
                  <a:pt x="57506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996335" y="1270601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PURPOSE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96335" y="2873781"/>
            <a:ext cx="12299809" cy="44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7"/>
              </a:lnSpc>
            </a:pPr>
            <a:endParaRPr/>
          </a:p>
          <a:p>
            <a:pPr algn="ctr">
              <a:lnSpc>
                <a:spcPts val="5867"/>
              </a:lnSpc>
            </a:pPr>
            <a:endParaRPr/>
          </a:p>
          <a:p>
            <a:pPr algn="ctr">
              <a:lnSpc>
                <a:spcPts val="5867"/>
              </a:lnSpc>
              <a:spcBef>
                <a:spcPct val="0"/>
              </a:spcBef>
            </a:pPr>
            <a:r>
              <a:rPr lang="en-US" sz="4190" spc="113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Our goal is to educate young minds about Responsible AI principles, making it engaging and accessible through an interactive, space-themed experience.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647955">
            <a:off x="15041846" y="224259"/>
            <a:ext cx="4434907" cy="3441214"/>
          </a:xfrm>
          <a:custGeom>
            <a:avLst/>
            <a:gdLst/>
            <a:ahLst/>
            <a:cxnLst/>
            <a:rect l="l" t="t" r="r" b="b"/>
            <a:pathLst>
              <a:path w="4434907" h="3441214">
                <a:moveTo>
                  <a:pt x="0" y="0"/>
                </a:moveTo>
                <a:lnTo>
                  <a:pt x="4434908" y="0"/>
                </a:lnTo>
                <a:lnTo>
                  <a:pt x="4434908" y="3441214"/>
                </a:lnTo>
                <a:lnTo>
                  <a:pt x="0" y="3441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13715" y="1679018"/>
            <a:ext cx="16860569" cy="8260703"/>
            <a:chOff x="0" y="0"/>
            <a:chExt cx="4440644" cy="2175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0644" cy="2175658"/>
            </a:xfrm>
            <a:custGeom>
              <a:avLst/>
              <a:gdLst/>
              <a:ahLst/>
              <a:cxnLst/>
              <a:rect l="l" t="t" r="r" b="b"/>
              <a:pathLst>
                <a:path w="4440644" h="2175658">
                  <a:moveTo>
                    <a:pt x="23418" y="0"/>
                  </a:moveTo>
                  <a:lnTo>
                    <a:pt x="4417226" y="0"/>
                  </a:lnTo>
                  <a:cubicBezTo>
                    <a:pt x="4423437" y="0"/>
                    <a:pt x="4429393" y="2467"/>
                    <a:pt x="4433785" y="6859"/>
                  </a:cubicBezTo>
                  <a:cubicBezTo>
                    <a:pt x="4438176" y="11251"/>
                    <a:pt x="4440644" y="17207"/>
                    <a:pt x="4440644" y="23418"/>
                  </a:cubicBezTo>
                  <a:lnTo>
                    <a:pt x="4440644" y="2152241"/>
                  </a:lnTo>
                  <a:cubicBezTo>
                    <a:pt x="4440644" y="2158451"/>
                    <a:pt x="4438176" y="2164408"/>
                    <a:pt x="4433785" y="2168799"/>
                  </a:cubicBezTo>
                  <a:cubicBezTo>
                    <a:pt x="4429393" y="2173191"/>
                    <a:pt x="4423437" y="2175658"/>
                    <a:pt x="4417226" y="2175658"/>
                  </a:cubicBezTo>
                  <a:lnTo>
                    <a:pt x="23418" y="2175658"/>
                  </a:lnTo>
                  <a:cubicBezTo>
                    <a:pt x="17207" y="2175658"/>
                    <a:pt x="11251" y="2173191"/>
                    <a:pt x="6859" y="2168799"/>
                  </a:cubicBezTo>
                  <a:cubicBezTo>
                    <a:pt x="2467" y="2164408"/>
                    <a:pt x="0" y="2158451"/>
                    <a:pt x="0" y="2152241"/>
                  </a:cubicBezTo>
                  <a:lnTo>
                    <a:pt x="0" y="23418"/>
                  </a:lnTo>
                  <a:cubicBezTo>
                    <a:pt x="0" y="17207"/>
                    <a:pt x="2467" y="11251"/>
                    <a:pt x="6859" y="6859"/>
                  </a:cubicBezTo>
                  <a:cubicBezTo>
                    <a:pt x="11251" y="2467"/>
                    <a:pt x="17207" y="0"/>
                    <a:pt x="23418" y="0"/>
                  </a:cubicBezTo>
                  <a:close/>
                </a:path>
              </a:pathLst>
            </a:custGeom>
            <a:solidFill>
              <a:srgbClr val="EEEDE7">
                <a:alpha val="7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40644" cy="2213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2057315">
            <a:off x="305408" y="7350611"/>
            <a:ext cx="3870566" cy="2798148"/>
          </a:xfrm>
          <a:custGeom>
            <a:avLst/>
            <a:gdLst/>
            <a:ahLst/>
            <a:cxnLst/>
            <a:rect l="l" t="t" r="r" b="b"/>
            <a:pathLst>
              <a:path w="3870566" h="2798148">
                <a:moveTo>
                  <a:pt x="0" y="0"/>
                </a:moveTo>
                <a:lnTo>
                  <a:pt x="3870567" y="0"/>
                </a:lnTo>
                <a:lnTo>
                  <a:pt x="3870567" y="2798148"/>
                </a:lnTo>
                <a:lnTo>
                  <a:pt x="0" y="2798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108511">
            <a:off x="-2181611" y="267048"/>
            <a:ext cx="6420622" cy="4624262"/>
          </a:xfrm>
          <a:custGeom>
            <a:avLst/>
            <a:gdLst/>
            <a:ahLst/>
            <a:cxnLst/>
            <a:rect l="l" t="t" r="r" b="b"/>
            <a:pathLst>
              <a:path w="6420622" h="4624262">
                <a:moveTo>
                  <a:pt x="0" y="0"/>
                </a:moveTo>
                <a:lnTo>
                  <a:pt x="6420622" y="0"/>
                </a:lnTo>
                <a:lnTo>
                  <a:pt x="6420622" y="4624262"/>
                </a:lnTo>
                <a:lnTo>
                  <a:pt x="0" y="462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130626">
            <a:off x="13551375" y="6785077"/>
            <a:ext cx="6420622" cy="4624262"/>
          </a:xfrm>
          <a:custGeom>
            <a:avLst/>
            <a:gdLst/>
            <a:ahLst/>
            <a:cxnLst/>
            <a:rect l="l" t="t" r="r" b="b"/>
            <a:pathLst>
              <a:path w="6420622" h="4624262">
                <a:moveTo>
                  <a:pt x="0" y="0"/>
                </a:moveTo>
                <a:lnTo>
                  <a:pt x="6420622" y="0"/>
                </a:lnTo>
                <a:lnTo>
                  <a:pt x="6420622" y="4624262"/>
                </a:lnTo>
                <a:lnTo>
                  <a:pt x="0" y="462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32245" y="216457"/>
            <a:ext cx="14823511" cy="146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49"/>
              </a:lnSpc>
              <a:spcBef>
                <a:spcPct val="0"/>
              </a:spcBef>
            </a:pPr>
            <a:r>
              <a:rPr lang="en-US" sz="8535" spc="930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MEDIA DEMONSTRATION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175634">
            <a:off x="-44468" y="7373586"/>
            <a:ext cx="3172152" cy="2683397"/>
          </a:xfrm>
          <a:custGeom>
            <a:avLst/>
            <a:gdLst/>
            <a:ahLst/>
            <a:cxnLst/>
            <a:rect l="l" t="t" r="r" b="b"/>
            <a:pathLst>
              <a:path w="3172152" h="2683397">
                <a:moveTo>
                  <a:pt x="0" y="0"/>
                </a:moveTo>
                <a:lnTo>
                  <a:pt x="3172152" y="0"/>
                </a:lnTo>
                <a:lnTo>
                  <a:pt x="3172152" y="2683397"/>
                </a:lnTo>
                <a:lnTo>
                  <a:pt x="0" y="268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55755" y="423481"/>
            <a:ext cx="2176212" cy="1689285"/>
          </a:xfrm>
          <a:custGeom>
            <a:avLst/>
            <a:gdLst/>
            <a:ahLst/>
            <a:cxnLst/>
            <a:rect l="l" t="t" r="r" b="b"/>
            <a:pathLst>
              <a:path w="2176212" h="1689285">
                <a:moveTo>
                  <a:pt x="0" y="0"/>
                </a:moveTo>
                <a:lnTo>
                  <a:pt x="2176212" y="0"/>
                </a:lnTo>
                <a:lnTo>
                  <a:pt x="2176212" y="1689285"/>
                </a:lnTo>
                <a:lnTo>
                  <a:pt x="0" y="1689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163263">
            <a:off x="-469070" y="411299"/>
            <a:ext cx="2995540" cy="3029624"/>
          </a:xfrm>
          <a:custGeom>
            <a:avLst/>
            <a:gdLst/>
            <a:ahLst/>
            <a:cxnLst/>
            <a:rect l="l" t="t" r="r" b="b"/>
            <a:pathLst>
              <a:path w="2995540" h="3029624">
                <a:moveTo>
                  <a:pt x="0" y="0"/>
                </a:moveTo>
                <a:lnTo>
                  <a:pt x="2995540" y="0"/>
                </a:lnTo>
                <a:lnTo>
                  <a:pt x="2995540" y="3029624"/>
                </a:lnTo>
                <a:lnTo>
                  <a:pt x="0" y="302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163263">
            <a:off x="16534197" y="8116588"/>
            <a:ext cx="2995540" cy="3029624"/>
          </a:xfrm>
          <a:custGeom>
            <a:avLst/>
            <a:gdLst/>
            <a:ahLst/>
            <a:cxnLst/>
            <a:rect l="l" t="t" r="r" b="b"/>
            <a:pathLst>
              <a:path w="2995540" h="3029624">
                <a:moveTo>
                  <a:pt x="0" y="0"/>
                </a:moveTo>
                <a:lnTo>
                  <a:pt x="2995540" y="0"/>
                </a:lnTo>
                <a:lnTo>
                  <a:pt x="2995540" y="3029624"/>
                </a:lnTo>
                <a:lnTo>
                  <a:pt x="0" y="302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556325" y="8389082"/>
            <a:ext cx="2795016" cy="2020601"/>
          </a:xfrm>
          <a:custGeom>
            <a:avLst/>
            <a:gdLst/>
            <a:ahLst/>
            <a:cxnLst/>
            <a:rect l="l" t="t" r="r" b="b"/>
            <a:pathLst>
              <a:path w="2795016" h="2020601">
                <a:moveTo>
                  <a:pt x="0" y="0"/>
                </a:moveTo>
                <a:lnTo>
                  <a:pt x="2795017" y="0"/>
                </a:lnTo>
                <a:lnTo>
                  <a:pt x="2795017" y="2020601"/>
                </a:lnTo>
                <a:lnTo>
                  <a:pt x="0" y="2020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63430" y="2426316"/>
            <a:ext cx="16795870" cy="720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3"/>
              </a:lnSpc>
            </a:pPr>
            <a:r>
              <a:rPr lang="en-US" sz="4559" spc="145">
                <a:solidFill>
                  <a:srgbClr val="FFFFFF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TOOLS USED: </a:t>
            </a:r>
          </a:p>
          <a:p>
            <a:pPr algn="ctr">
              <a:lnSpc>
                <a:spcPts val="6383"/>
              </a:lnSpc>
            </a:pPr>
            <a:r>
              <a:rPr lang="en-US" sz="4559" spc="145">
                <a:solidFill>
                  <a:srgbClr val="FFFFFF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1.  ADOBE FIREFLY       2. CANVA        3. CLAUDE</a:t>
            </a:r>
          </a:p>
          <a:p>
            <a:pPr algn="ctr">
              <a:lnSpc>
                <a:spcPts val="6383"/>
              </a:lnSpc>
            </a:pPr>
            <a:endParaRPr lang="en-US" sz="4559" spc="145">
              <a:solidFill>
                <a:srgbClr val="FFFFFF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  <a:p>
            <a:pPr algn="ctr">
              <a:lnSpc>
                <a:spcPts val="6383"/>
              </a:lnSpc>
            </a:pPr>
            <a:r>
              <a:rPr lang="en-US" sz="4559" spc="145">
                <a:solidFill>
                  <a:srgbClr val="FFFFFF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4. DEEPSEEK          5.INVIDEO AI      6. COPILOT</a:t>
            </a:r>
          </a:p>
          <a:p>
            <a:pPr algn="ctr">
              <a:lnSpc>
                <a:spcPts val="6383"/>
              </a:lnSpc>
            </a:pPr>
            <a:endParaRPr lang="en-US" sz="4559" spc="145">
              <a:solidFill>
                <a:srgbClr val="FFFFFF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  <a:p>
            <a:pPr algn="ctr">
              <a:lnSpc>
                <a:spcPts val="6383"/>
              </a:lnSpc>
            </a:pPr>
            <a:r>
              <a:rPr lang="en-US" sz="4559" spc="145">
                <a:solidFill>
                  <a:srgbClr val="FFFFFF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7. CHATGPT      8. VOICEOVERKIDS AI     9. DORA AI</a:t>
            </a:r>
          </a:p>
          <a:p>
            <a:pPr algn="ctr">
              <a:lnSpc>
                <a:spcPts val="6383"/>
              </a:lnSpc>
            </a:pPr>
            <a:endParaRPr lang="en-US" sz="4559" spc="145">
              <a:solidFill>
                <a:srgbClr val="FFFFFF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  <a:p>
            <a:pPr algn="ctr">
              <a:lnSpc>
                <a:spcPts val="6383"/>
              </a:lnSpc>
            </a:pPr>
            <a:r>
              <a:rPr lang="en-US" sz="4559" spc="145">
                <a:solidFill>
                  <a:srgbClr val="FFFFFF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10. VISME           11. D-ID                  12.PICSART</a:t>
            </a:r>
          </a:p>
          <a:p>
            <a:pPr algn="ctr">
              <a:lnSpc>
                <a:spcPts val="6383"/>
              </a:lnSpc>
            </a:pPr>
            <a:endParaRPr lang="en-US" sz="4559" spc="145">
              <a:solidFill>
                <a:srgbClr val="FFFFFF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38912" y="866775"/>
            <a:ext cx="14475580" cy="141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96"/>
              </a:lnSpc>
              <a:spcBef>
                <a:spcPct val="0"/>
              </a:spcBef>
            </a:pPr>
            <a:r>
              <a:rPr lang="en-US" sz="8211" spc="895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DEVELOPMENT PROCESS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46158" y="8255898"/>
            <a:ext cx="3232589" cy="2371102"/>
          </a:xfrm>
          <a:custGeom>
            <a:avLst/>
            <a:gdLst/>
            <a:ahLst/>
            <a:cxnLst/>
            <a:rect l="l" t="t" r="r" b="b"/>
            <a:pathLst>
              <a:path w="3232589" h="2371102">
                <a:moveTo>
                  <a:pt x="0" y="0"/>
                </a:moveTo>
                <a:lnTo>
                  <a:pt x="3232589" y="0"/>
                </a:lnTo>
                <a:lnTo>
                  <a:pt x="3232589" y="2371102"/>
                </a:lnTo>
                <a:lnTo>
                  <a:pt x="0" y="237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092579">
            <a:off x="14522257" y="111545"/>
            <a:ext cx="4246196" cy="3114582"/>
          </a:xfrm>
          <a:custGeom>
            <a:avLst/>
            <a:gdLst/>
            <a:ahLst/>
            <a:cxnLst/>
            <a:rect l="l" t="t" r="r" b="b"/>
            <a:pathLst>
              <a:path w="4246196" h="3114582">
                <a:moveTo>
                  <a:pt x="0" y="0"/>
                </a:moveTo>
                <a:lnTo>
                  <a:pt x="4246197" y="0"/>
                </a:lnTo>
                <a:lnTo>
                  <a:pt x="4246197" y="3114582"/>
                </a:lnTo>
                <a:lnTo>
                  <a:pt x="0" y="3114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533584">
            <a:off x="643200" y="3801801"/>
            <a:ext cx="3172152" cy="2683397"/>
          </a:xfrm>
          <a:custGeom>
            <a:avLst/>
            <a:gdLst/>
            <a:ahLst/>
            <a:cxnLst/>
            <a:rect l="l" t="t" r="r" b="b"/>
            <a:pathLst>
              <a:path w="3172152" h="2683397">
                <a:moveTo>
                  <a:pt x="0" y="0"/>
                </a:moveTo>
                <a:lnTo>
                  <a:pt x="3172152" y="0"/>
                </a:lnTo>
                <a:lnTo>
                  <a:pt x="3172152" y="2683398"/>
                </a:lnTo>
                <a:lnTo>
                  <a:pt x="0" y="268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048989" y="5516291"/>
            <a:ext cx="6420622" cy="4624262"/>
          </a:xfrm>
          <a:custGeom>
            <a:avLst/>
            <a:gdLst/>
            <a:ahLst/>
            <a:cxnLst/>
            <a:rect l="l" t="t" r="r" b="b"/>
            <a:pathLst>
              <a:path w="6420622" h="4624262">
                <a:moveTo>
                  <a:pt x="0" y="0"/>
                </a:moveTo>
                <a:lnTo>
                  <a:pt x="6420622" y="0"/>
                </a:lnTo>
                <a:lnTo>
                  <a:pt x="6420622" y="4624262"/>
                </a:lnTo>
                <a:lnTo>
                  <a:pt x="0" y="462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29276" y="1554536"/>
            <a:ext cx="12986577" cy="191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2"/>
              </a:lnSpc>
              <a:spcBef>
                <a:spcPct val="0"/>
              </a:spcBef>
            </a:pPr>
            <a:r>
              <a:rPr lang="en-US" sz="5509" spc="600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THE COSMIC CODE: TEACHING RESPONSIBLE AI TO KIDS</a:t>
            </a:r>
          </a:p>
        </p:txBody>
      </p:sp>
      <p:sp>
        <p:nvSpPr>
          <p:cNvPr id="8" name="Freeform 8"/>
          <p:cNvSpPr/>
          <p:nvPr/>
        </p:nvSpPr>
        <p:spPr>
          <a:xfrm>
            <a:off x="564157" y="-2594672"/>
            <a:ext cx="6420622" cy="4624262"/>
          </a:xfrm>
          <a:custGeom>
            <a:avLst/>
            <a:gdLst/>
            <a:ahLst/>
            <a:cxnLst/>
            <a:rect l="l" t="t" r="r" b="b"/>
            <a:pathLst>
              <a:path w="6420622" h="4624262">
                <a:moveTo>
                  <a:pt x="0" y="0"/>
                </a:moveTo>
                <a:lnTo>
                  <a:pt x="6420622" y="0"/>
                </a:lnTo>
                <a:lnTo>
                  <a:pt x="6420622" y="4624262"/>
                </a:lnTo>
                <a:lnTo>
                  <a:pt x="0" y="462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939566">
            <a:off x="7333323" y="9441449"/>
            <a:ext cx="3232589" cy="2371102"/>
          </a:xfrm>
          <a:custGeom>
            <a:avLst/>
            <a:gdLst/>
            <a:ahLst/>
            <a:cxnLst/>
            <a:rect l="l" t="t" r="r" b="b"/>
            <a:pathLst>
              <a:path w="3232589" h="2371102">
                <a:moveTo>
                  <a:pt x="0" y="0"/>
                </a:moveTo>
                <a:lnTo>
                  <a:pt x="3232589" y="0"/>
                </a:lnTo>
                <a:lnTo>
                  <a:pt x="3232589" y="2371102"/>
                </a:lnTo>
                <a:lnTo>
                  <a:pt x="0" y="237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034814" y="3248790"/>
            <a:ext cx="8434797" cy="8434797"/>
          </a:xfrm>
          <a:custGeom>
            <a:avLst/>
            <a:gdLst/>
            <a:ahLst/>
            <a:cxnLst/>
            <a:rect l="l" t="t" r="r" b="b"/>
            <a:pathLst>
              <a:path w="8434797" h="8434797">
                <a:moveTo>
                  <a:pt x="0" y="0"/>
                </a:moveTo>
                <a:lnTo>
                  <a:pt x="8434797" y="0"/>
                </a:lnTo>
                <a:lnTo>
                  <a:pt x="8434797" y="8434797"/>
                </a:lnTo>
                <a:lnTo>
                  <a:pt x="0" y="8434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869859" y="4299569"/>
            <a:ext cx="10548282" cy="303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  <a:spcBef>
                <a:spcPct val="0"/>
              </a:spcBef>
            </a:pPr>
            <a:r>
              <a:rPr lang="en-US" sz="432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Our mission is to make the principles of Responsible AI accessible and engaging for young children by using interactive, space-themed storytelling and activities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175634">
            <a:off x="-44468" y="7373586"/>
            <a:ext cx="3172152" cy="2683397"/>
          </a:xfrm>
          <a:custGeom>
            <a:avLst/>
            <a:gdLst/>
            <a:ahLst/>
            <a:cxnLst/>
            <a:rect l="l" t="t" r="r" b="b"/>
            <a:pathLst>
              <a:path w="3172152" h="2683397">
                <a:moveTo>
                  <a:pt x="0" y="0"/>
                </a:moveTo>
                <a:lnTo>
                  <a:pt x="3172152" y="0"/>
                </a:lnTo>
                <a:lnTo>
                  <a:pt x="3172152" y="2683397"/>
                </a:lnTo>
                <a:lnTo>
                  <a:pt x="0" y="268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55755" y="423481"/>
            <a:ext cx="2176212" cy="1689285"/>
          </a:xfrm>
          <a:custGeom>
            <a:avLst/>
            <a:gdLst/>
            <a:ahLst/>
            <a:cxnLst/>
            <a:rect l="l" t="t" r="r" b="b"/>
            <a:pathLst>
              <a:path w="2176212" h="1689285">
                <a:moveTo>
                  <a:pt x="0" y="0"/>
                </a:moveTo>
                <a:lnTo>
                  <a:pt x="2176212" y="0"/>
                </a:lnTo>
                <a:lnTo>
                  <a:pt x="2176212" y="1689285"/>
                </a:lnTo>
                <a:lnTo>
                  <a:pt x="0" y="1689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163263">
            <a:off x="-469070" y="411299"/>
            <a:ext cx="2995540" cy="3029624"/>
          </a:xfrm>
          <a:custGeom>
            <a:avLst/>
            <a:gdLst/>
            <a:ahLst/>
            <a:cxnLst/>
            <a:rect l="l" t="t" r="r" b="b"/>
            <a:pathLst>
              <a:path w="2995540" h="3029624">
                <a:moveTo>
                  <a:pt x="0" y="0"/>
                </a:moveTo>
                <a:lnTo>
                  <a:pt x="2995540" y="0"/>
                </a:lnTo>
                <a:lnTo>
                  <a:pt x="2995540" y="3029624"/>
                </a:lnTo>
                <a:lnTo>
                  <a:pt x="0" y="302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163263">
            <a:off x="16534197" y="8116588"/>
            <a:ext cx="2995540" cy="3029624"/>
          </a:xfrm>
          <a:custGeom>
            <a:avLst/>
            <a:gdLst/>
            <a:ahLst/>
            <a:cxnLst/>
            <a:rect l="l" t="t" r="r" b="b"/>
            <a:pathLst>
              <a:path w="2995540" h="3029624">
                <a:moveTo>
                  <a:pt x="0" y="0"/>
                </a:moveTo>
                <a:lnTo>
                  <a:pt x="2995540" y="0"/>
                </a:lnTo>
                <a:lnTo>
                  <a:pt x="2995540" y="3029624"/>
                </a:lnTo>
                <a:lnTo>
                  <a:pt x="0" y="302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556325" y="8389082"/>
            <a:ext cx="2795016" cy="2020601"/>
          </a:xfrm>
          <a:custGeom>
            <a:avLst/>
            <a:gdLst/>
            <a:ahLst/>
            <a:cxnLst/>
            <a:rect l="l" t="t" r="r" b="b"/>
            <a:pathLst>
              <a:path w="2795016" h="2020601">
                <a:moveTo>
                  <a:pt x="0" y="0"/>
                </a:moveTo>
                <a:lnTo>
                  <a:pt x="2795017" y="0"/>
                </a:lnTo>
                <a:lnTo>
                  <a:pt x="2795017" y="2020601"/>
                </a:lnTo>
                <a:lnTo>
                  <a:pt x="0" y="2020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20384" y="2112766"/>
            <a:ext cx="6680146" cy="3072867"/>
          </a:xfrm>
          <a:custGeom>
            <a:avLst/>
            <a:gdLst/>
            <a:ahLst/>
            <a:cxnLst/>
            <a:rect l="l" t="t" r="r" b="b"/>
            <a:pathLst>
              <a:path w="6680146" h="3072867">
                <a:moveTo>
                  <a:pt x="0" y="0"/>
                </a:moveTo>
                <a:lnTo>
                  <a:pt x="6680146" y="0"/>
                </a:lnTo>
                <a:lnTo>
                  <a:pt x="6680146" y="3072868"/>
                </a:lnTo>
                <a:lnTo>
                  <a:pt x="0" y="30728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138912" y="866775"/>
            <a:ext cx="14475580" cy="141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96"/>
              </a:lnSpc>
              <a:spcBef>
                <a:spcPct val="0"/>
              </a:spcBef>
            </a:pPr>
            <a:r>
              <a:rPr lang="en-US" sz="8211" spc="895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DEVELOPMENT PROCESS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27041"/>
            <a:ext cx="16513235" cy="234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6"/>
              </a:lnSpc>
            </a:pPr>
            <a:r>
              <a:rPr lang="en-US" sz="4483" spc="143">
                <a:solidFill>
                  <a:srgbClr val="FFFFFF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PROMPTS :</a:t>
            </a:r>
          </a:p>
          <a:p>
            <a:pPr algn="ctr">
              <a:lnSpc>
                <a:spcPts val="6276"/>
              </a:lnSpc>
            </a:pPr>
            <a:endParaRPr lang="en-US" sz="4483" spc="143">
              <a:solidFill>
                <a:srgbClr val="FFFFFF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  <a:p>
            <a:pPr algn="ctr">
              <a:lnSpc>
                <a:spcPts val="6276"/>
              </a:lnSpc>
            </a:pPr>
            <a:endParaRPr lang="en-US" sz="4483" spc="143">
              <a:solidFill>
                <a:srgbClr val="FFFFFF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471085" y="2675841"/>
            <a:ext cx="7560882" cy="4243545"/>
          </a:xfrm>
          <a:custGeom>
            <a:avLst/>
            <a:gdLst/>
            <a:ahLst/>
            <a:cxnLst/>
            <a:rect l="l" t="t" r="r" b="b"/>
            <a:pathLst>
              <a:path w="7560882" h="4243545">
                <a:moveTo>
                  <a:pt x="0" y="0"/>
                </a:moveTo>
                <a:lnTo>
                  <a:pt x="7560882" y="0"/>
                </a:lnTo>
                <a:lnTo>
                  <a:pt x="7560882" y="4243545"/>
                </a:lnTo>
                <a:lnTo>
                  <a:pt x="0" y="4243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485780" y="5540627"/>
            <a:ext cx="6688561" cy="4568578"/>
          </a:xfrm>
          <a:custGeom>
            <a:avLst/>
            <a:gdLst/>
            <a:ahLst/>
            <a:cxnLst/>
            <a:rect l="l" t="t" r="r" b="b"/>
            <a:pathLst>
              <a:path w="6688561" h="4568578">
                <a:moveTo>
                  <a:pt x="0" y="0"/>
                </a:moveTo>
                <a:lnTo>
                  <a:pt x="6688561" y="0"/>
                </a:lnTo>
                <a:lnTo>
                  <a:pt x="6688561" y="4568579"/>
                </a:lnTo>
                <a:lnTo>
                  <a:pt x="0" y="45685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1828" r="-2349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498471" y="4036503"/>
            <a:ext cx="11447205" cy="2213994"/>
            <a:chOff x="0" y="0"/>
            <a:chExt cx="3136429" cy="606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6429" cy="606614"/>
            </a:xfrm>
            <a:custGeom>
              <a:avLst/>
              <a:gdLst/>
              <a:ahLst/>
              <a:cxnLst/>
              <a:rect l="l" t="t" r="r" b="b"/>
              <a:pathLst>
                <a:path w="3136429" h="606614">
                  <a:moveTo>
                    <a:pt x="34492" y="0"/>
                  </a:moveTo>
                  <a:lnTo>
                    <a:pt x="3101937" y="0"/>
                  </a:lnTo>
                  <a:cubicBezTo>
                    <a:pt x="3120986" y="0"/>
                    <a:pt x="3136429" y="15443"/>
                    <a:pt x="3136429" y="34492"/>
                  </a:cubicBezTo>
                  <a:lnTo>
                    <a:pt x="3136429" y="572122"/>
                  </a:lnTo>
                  <a:cubicBezTo>
                    <a:pt x="3136429" y="581270"/>
                    <a:pt x="3132795" y="590043"/>
                    <a:pt x="3126327" y="596512"/>
                  </a:cubicBezTo>
                  <a:cubicBezTo>
                    <a:pt x="3119858" y="602980"/>
                    <a:pt x="3111085" y="606614"/>
                    <a:pt x="3101937" y="606614"/>
                  </a:cubicBezTo>
                  <a:lnTo>
                    <a:pt x="34492" y="606614"/>
                  </a:lnTo>
                  <a:cubicBezTo>
                    <a:pt x="25344" y="606614"/>
                    <a:pt x="16571" y="602980"/>
                    <a:pt x="10102" y="596512"/>
                  </a:cubicBezTo>
                  <a:cubicBezTo>
                    <a:pt x="3634" y="590043"/>
                    <a:pt x="0" y="581270"/>
                    <a:pt x="0" y="572122"/>
                  </a:cubicBezTo>
                  <a:lnTo>
                    <a:pt x="0" y="34492"/>
                  </a:lnTo>
                  <a:cubicBezTo>
                    <a:pt x="0" y="25344"/>
                    <a:pt x="3634" y="16571"/>
                    <a:pt x="10102" y="10102"/>
                  </a:cubicBezTo>
                  <a:cubicBezTo>
                    <a:pt x="16571" y="3634"/>
                    <a:pt x="25344" y="0"/>
                    <a:pt x="34492" y="0"/>
                  </a:cubicBezTo>
                  <a:close/>
                </a:path>
              </a:pathLst>
            </a:custGeom>
            <a:solidFill>
              <a:srgbClr val="EEED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136429" cy="644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45906">
            <a:off x="843721" y="7750342"/>
            <a:ext cx="2545779" cy="1975367"/>
          </a:xfrm>
          <a:custGeom>
            <a:avLst/>
            <a:gdLst/>
            <a:ahLst/>
            <a:cxnLst/>
            <a:rect l="l" t="t" r="r" b="b"/>
            <a:pathLst>
              <a:path w="2545779" h="1975367">
                <a:moveTo>
                  <a:pt x="0" y="0"/>
                </a:moveTo>
                <a:lnTo>
                  <a:pt x="2545780" y="0"/>
                </a:lnTo>
                <a:lnTo>
                  <a:pt x="2545780" y="1975367"/>
                </a:lnTo>
                <a:lnTo>
                  <a:pt x="0" y="197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45675" y="7727725"/>
            <a:ext cx="2795016" cy="2020601"/>
          </a:xfrm>
          <a:custGeom>
            <a:avLst/>
            <a:gdLst/>
            <a:ahLst/>
            <a:cxnLst/>
            <a:rect l="l" t="t" r="r" b="b"/>
            <a:pathLst>
              <a:path w="2795016" h="2020601">
                <a:moveTo>
                  <a:pt x="0" y="0"/>
                </a:moveTo>
                <a:lnTo>
                  <a:pt x="2795017" y="0"/>
                </a:lnTo>
                <a:lnTo>
                  <a:pt x="2795017" y="2020601"/>
                </a:lnTo>
                <a:lnTo>
                  <a:pt x="0" y="2020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601434" y="8075813"/>
            <a:ext cx="1905089" cy="1941492"/>
          </a:xfrm>
          <a:custGeom>
            <a:avLst/>
            <a:gdLst/>
            <a:ahLst/>
            <a:cxnLst/>
            <a:rect l="l" t="t" r="r" b="b"/>
            <a:pathLst>
              <a:path w="1905089" h="1941492">
                <a:moveTo>
                  <a:pt x="0" y="0"/>
                </a:moveTo>
                <a:lnTo>
                  <a:pt x="1905089" y="0"/>
                </a:lnTo>
                <a:lnTo>
                  <a:pt x="1905089" y="1941492"/>
                </a:lnTo>
                <a:lnTo>
                  <a:pt x="0" y="1941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590563" y="8075813"/>
            <a:ext cx="1883342" cy="1918825"/>
          </a:xfrm>
          <a:custGeom>
            <a:avLst/>
            <a:gdLst/>
            <a:ahLst/>
            <a:cxnLst/>
            <a:rect l="l" t="t" r="r" b="b"/>
            <a:pathLst>
              <a:path w="1883342" h="1918825">
                <a:moveTo>
                  <a:pt x="0" y="0"/>
                </a:moveTo>
                <a:lnTo>
                  <a:pt x="1883342" y="0"/>
                </a:lnTo>
                <a:lnTo>
                  <a:pt x="1883342" y="1918825"/>
                </a:lnTo>
                <a:lnTo>
                  <a:pt x="0" y="1918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169208" y="8075813"/>
            <a:ext cx="1949584" cy="1986837"/>
          </a:xfrm>
          <a:custGeom>
            <a:avLst/>
            <a:gdLst/>
            <a:ahLst/>
            <a:cxnLst/>
            <a:rect l="l" t="t" r="r" b="b"/>
            <a:pathLst>
              <a:path w="1949584" h="1986837">
                <a:moveTo>
                  <a:pt x="0" y="0"/>
                </a:moveTo>
                <a:lnTo>
                  <a:pt x="1949584" y="0"/>
                </a:lnTo>
                <a:lnTo>
                  <a:pt x="1949584" y="1986838"/>
                </a:lnTo>
                <a:lnTo>
                  <a:pt x="0" y="1986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1047867" y="-1573395"/>
            <a:ext cx="5074229" cy="4439950"/>
          </a:xfrm>
          <a:custGeom>
            <a:avLst/>
            <a:gdLst/>
            <a:ahLst/>
            <a:cxnLst/>
            <a:rect l="l" t="t" r="r" b="b"/>
            <a:pathLst>
              <a:path w="5074229" h="4439950">
                <a:moveTo>
                  <a:pt x="0" y="0"/>
                </a:moveTo>
                <a:lnTo>
                  <a:pt x="5074229" y="0"/>
                </a:lnTo>
                <a:lnTo>
                  <a:pt x="5074229" y="4439950"/>
                </a:lnTo>
                <a:lnTo>
                  <a:pt x="0" y="4439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65339" y="843430"/>
            <a:ext cx="12157323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USABILITY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6362" y="4869616"/>
            <a:ext cx="10537109" cy="55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7"/>
              </a:lnSpc>
            </a:pPr>
            <a:r>
              <a:rPr lang="en-US" sz="3762" spc="191">
                <a:solidFill>
                  <a:srgbClr val="1E2359"/>
                </a:solidFill>
                <a:latin typeface="Schoolbell"/>
                <a:ea typeface="Schoolbell"/>
                <a:cs typeface="Schoolbell"/>
                <a:sym typeface="Schoolbell"/>
              </a:rPr>
              <a:t>DEMONSTRATE WEBSITE USER EXPERIENCE 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4261638" y="-1573395"/>
            <a:ext cx="5074229" cy="4439950"/>
          </a:xfrm>
          <a:custGeom>
            <a:avLst/>
            <a:gdLst/>
            <a:ahLst/>
            <a:cxnLst/>
            <a:rect l="l" t="t" r="r" b="b"/>
            <a:pathLst>
              <a:path w="5074229" h="4439950">
                <a:moveTo>
                  <a:pt x="5074229" y="0"/>
                </a:moveTo>
                <a:lnTo>
                  <a:pt x="0" y="0"/>
                </a:lnTo>
                <a:lnTo>
                  <a:pt x="0" y="4439950"/>
                </a:lnTo>
                <a:lnTo>
                  <a:pt x="5074229" y="4439950"/>
                </a:lnTo>
                <a:lnTo>
                  <a:pt x="507422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647955">
            <a:off x="15041846" y="224259"/>
            <a:ext cx="4434907" cy="3441214"/>
          </a:xfrm>
          <a:custGeom>
            <a:avLst/>
            <a:gdLst/>
            <a:ahLst/>
            <a:cxnLst/>
            <a:rect l="l" t="t" r="r" b="b"/>
            <a:pathLst>
              <a:path w="4434907" h="3441214">
                <a:moveTo>
                  <a:pt x="0" y="0"/>
                </a:moveTo>
                <a:lnTo>
                  <a:pt x="4434908" y="0"/>
                </a:lnTo>
                <a:lnTo>
                  <a:pt x="4434908" y="3441214"/>
                </a:lnTo>
                <a:lnTo>
                  <a:pt x="0" y="3441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64134" y="1599185"/>
            <a:ext cx="14366647" cy="8265333"/>
            <a:chOff x="0" y="0"/>
            <a:chExt cx="3783808" cy="21768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3808" cy="2176878"/>
            </a:xfrm>
            <a:custGeom>
              <a:avLst/>
              <a:gdLst/>
              <a:ahLst/>
              <a:cxnLst/>
              <a:rect l="l" t="t" r="r" b="b"/>
              <a:pathLst>
                <a:path w="3783808" h="2176878">
                  <a:moveTo>
                    <a:pt x="27483" y="0"/>
                  </a:moveTo>
                  <a:lnTo>
                    <a:pt x="3756325" y="0"/>
                  </a:lnTo>
                  <a:cubicBezTo>
                    <a:pt x="3763614" y="0"/>
                    <a:pt x="3770605" y="2896"/>
                    <a:pt x="3775759" y="8050"/>
                  </a:cubicBezTo>
                  <a:cubicBezTo>
                    <a:pt x="3780913" y="13204"/>
                    <a:pt x="3783808" y="20194"/>
                    <a:pt x="3783808" y="27483"/>
                  </a:cubicBezTo>
                  <a:lnTo>
                    <a:pt x="3783808" y="2149395"/>
                  </a:lnTo>
                  <a:cubicBezTo>
                    <a:pt x="3783808" y="2164573"/>
                    <a:pt x="3771504" y="2176878"/>
                    <a:pt x="3756325" y="2176878"/>
                  </a:cubicBezTo>
                  <a:lnTo>
                    <a:pt x="27483" y="2176878"/>
                  </a:lnTo>
                  <a:cubicBezTo>
                    <a:pt x="12305" y="2176878"/>
                    <a:pt x="0" y="2164573"/>
                    <a:pt x="0" y="2149395"/>
                  </a:cubicBezTo>
                  <a:lnTo>
                    <a:pt x="0" y="27483"/>
                  </a:lnTo>
                  <a:cubicBezTo>
                    <a:pt x="0" y="12305"/>
                    <a:pt x="12305" y="0"/>
                    <a:pt x="27483" y="0"/>
                  </a:cubicBezTo>
                  <a:close/>
                </a:path>
              </a:pathLst>
            </a:custGeom>
            <a:solidFill>
              <a:srgbClr val="EEEDE7">
                <a:alpha val="7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783808" cy="22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>
                      <a:alpha val="7764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fff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2057315">
            <a:off x="305408" y="7350611"/>
            <a:ext cx="3870566" cy="2798148"/>
          </a:xfrm>
          <a:custGeom>
            <a:avLst/>
            <a:gdLst/>
            <a:ahLst/>
            <a:cxnLst/>
            <a:rect l="l" t="t" r="r" b="b"/>
            <a:pathLst>
              <a:path w="3870566" h="2798148">
                <a:moveTo>
                  <a:pt x="0" y="0"/>
                </a:moveTo>
                <a:lnTo>
                  <a:pt x="3870567" y="0"/>
                </a:lnTo>
                <a:lnTo>
                  <a:pt x="3870567" y="2798148"/>
                </a:lnTo>
                <a:lnTo>
                  <a:pt x="0" y="2798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108511">
            <a:off x="-2181611" y="267048"/>
            <a:ext cx="6420622" cy="4624262"/>
          </a:xfrm>
          <a:custGeom>
            <a:avLst/>
            <a:gdLst/>
            <a:ahLst/>
            <a:cxnLst/>
            <a:rect l="l" t="t" r="r" b="b"/>
            <a:pathLst>
              <a:path w="6420622" h="4624262">
                <a:moveTo>
                  <a:pt x="0" y="0"/>
                </a:moveTo>
                <a:lnTo>
                  <a:pt x="6420622" y="0"/>
                </a:lnTo>
                <a:lnTo>
                  <a:pt x="6420622" y="4624262"/>
                </a:lnTo>
                <a:lnTo>
                  <a:pt x="0" y="462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21710" y="154239"/>
            <a:ext cx="17153647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IMPACT OF THE COSMIC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98216" y="1973441"/>
            <a:ext cx="5209766" cy="70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9"/>
              </a:lnSpc>
            </a:pPr>
            <a:r>
              <a:rPr lang="en-US" sz="4865" spc="38">
                <a:solidFill>
                  <a:srgbClr val="1E2359"/>
                </a:solidFill>
                <a:latin typeface="Schoolbell"/>
                <a:ea typeface="Schoolbell"/>
                <a:cs typeface="Schoolbell"/>
                <a:sym typeface="Schoolbell"/>
              </a:rPr>
              <a:t>BENIFITS</a:t>
            </a:r>
          </a:p>
        </p:txBody>
      </p:sp>
      <p:sp>
        <p:nvSpPr>
          <p:cNvPr id="11" name="Freeform 11"/>
          <p:cNvSpPr/>
          <p:nvPr/>
        </p:nvSpPr>
        <p:spPr>
          <a:xfrm rot="-3130626">
            <a:off x="13551375" y="6785077"/>
            <a:ext cx="6420622" cy="4624262"/>
          </a:xfrm>
          <a:custGeom>
            <a:avLst/>
            <a:gdLst/>
            <a:ahLst/>
            <a:cxnLst/>
            <a:rect l="l" t="t" r="r" b="b"/>
            <a:pathLst>
              <a:path w="6420622" h="4624262">
                <a:moveTo>
                  <a:pt x="0" y="0"/>
                </a:moveTo>
                <a:lnTo>
                  <a:pt x="6420622" y="0"/>
                </a:lnTo>
                <a:lnTo>
                  <a:pt x="6420622" y="4624262"/>
                </a:lnTo>
                <a:lnTo>
                  <a:pt x="0" y="462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835713" y="2630855"/>
            <a:ext cx="11534773" cy="138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3"/>
              </a:lnSpc>
            </a:pPr>
            <a:r>
              <a:rPr lang="en-US" sz="2623" spc="285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EDUCATIONAL</a:t>
            </a:r>
          </a:p>
          <a:p>
            <a:pPr algn="ctr">
              <a:lnSpc>
                <a:spcPts val="3673"/>
              </a:lnSpc>
            </a:pPr>
            <a:r>
              <a:rPr lang="en-US" sz="2623" spc="285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ETHICAL AI AWARENESS</a:t>
            </a:r>
          </a:p>
          <a:p>
            <a:pPr algn="ctr">
              <a:lnSpc>
                <a:spcPts val="3673"/>
              </a:lnSpc>
              <a:spcBef>
                <a:spcPct val="0"/>
              </a:spcBef>
            </a:pPr>
            <a:r>
              <a:rPr lang="en-US" sz="2623" spc="285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INCLUSIVITY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82112" y="4271849"/>
            <a:ext cx="13923777" cy="441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095" spc="228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- TEACHES CHILDREN ABOUT RESPONSIBLE AI CONCEPTS LIKE FAIRNESS, TRANSPARENCY, AND ACCOUNTABILITY. </a:t>
            </a:r>
          </a:p>
          <a:p>
            <a:pPr algn="ctr">
              <a:lnSpc>
                <a:spcPts val="2933"/>
              </a:lnSpc>
            </a:pPr>
            <a:r>
              <a:rPr lang="en-US" sz="2095" spc="228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 </a:t>
            </a:r>
          </a:p>
          <a:p>
            <a:pPr algn="ctr">
              <a:lnSpc>
                <a:spcPts val="2933"/>
              </a:lnSpc>
            </a:pPr>
            <a:r>
              <a:rPr lang="en-US" sz="2095" spc="228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- Helps them understand how AI impacts their lives and the world around them.</a:t>
            </a:r>
          </a:p>
          <a:p>
            <a:pPr algn="ctr">
              <a:lnSpc>
                <a:spcPts val="2933"/>
              </a:lnSpc>
            </a:pPr>
            <a:r>
              <a:rPr lang="en-US" sz="2095" spc="228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  </a:t>
            </a:r>
          </a:p>
          <a:p>
            <a:pPr algn="ctr">
              <a:lnSpc>
                <a:spcPts val="2933"/>
              </a:lnSpc>
            </a:pPr>
            <a:r>
              <a:rPr lang="en-US" sz="2095" spc="228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- Encourages critical thinking and ethical decision-making when using technology. </a:t>
            </a:r>
          </a:p>
          <a:p>
            <a:pPr algn="ctr">
              <a:lnSpc>
                <a:spcPts val="2933"/>
              </a:lnSpc>
            </a:pPr>
            <a:r>
              <a:rPr lang="en-US" sz="2095" spc="228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 </a:t>
            </a:r>
          </a:p>
          <a:p>
            <a:pPr algn="ctr">
              <a:lnSpc>
                <a:spcPts val="2933"/>
              </a:lnSpc>
            </a:pPr>
            <a:r>
              <a:rPr lang="en-US" sz="2095" spc="228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- Uses interactive and relatable content to make learning engaging and accessible. </a:t>
            </a:r>
          </a:p>
          <a:p>
            <a:pPr algn="ctr">
              <a:lnSpc>
                <a:spcPts val="2933"/>
              </a:lnSpc>
            </a:pPr>
            <a:r>
              <a:rPr lang="en-US" sz="2095" spc="228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 </a:t>
            </a:r>
          </a:p>
          <a:p>
            <a:pPr algn="ctr">
              <a:lnSpc>
                <a:spcPts val="2933"/>
              </a:lnSpc>
            </a:pPr>
            <a:r>
              <a:rPr lang="en-US" sz="2095" spc="228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- Inspires children to become informed, responsible digital citizens.  </a:t>
            </a:r>
          </a:p>
          <a:p>
            <a:pPr algn="ctr">
              <a:lnSpc>
                <a:spcPts val="2933"/>
              </a:lnSpc>
            </a:pPr>
            <a:endParaRPr lang="en-US" sz="2095" spc="228">
              <a:solidFill>
                <a:srgbClr val="000000"/>
              </a:solidFill>
              <a:latin typeface="Sigher"/>
              <a:ea typeface="Sigher"/>
              <a:cs typeface="Sigher"/>
              <a:sym typeface="Sigher"/>
            </a:endParaRPr>
          </a:p>
          <a:p>
            <a:pPr algn="ctr">
              <a:lnSpc>
                <a:spcPts val="2933"/>
              </a:lnSpc>
              <a:spcBef>
                <a:spcPct val="0"/>
              </a:spcBef>
            </a:pPr>
            <a:r>
              <a:rPr lang="en-US" sz="2095" spc="228">
                <a:solidFill>
                  <a:srgbClr val="000000"/>
                </a:solidFill>
                <a:latin typeface="Sigher"/>
                <a:ea typeface="Sigher"/>
                <a:cs typeface="Sigher"/>
                <a:sym typeface="Sigher"/>
              </a:rPr>
              <a:t>- Fosters a generation that is both tech-savvy and ethically aware.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931399" y="1306411"/>
            <a:ext cx="9436399" cy="589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65"/>
              </a:lnSpc>
            </a:pPr>
            <a:r>
              <a:rPr lang="en-US" sz="19404" spc="1086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THANK</a:t>
            </a:r>
          </a:p>
          <a:p>
            <a:pPr algn="ctr">
              <a:lnSpc>
                <a:spcPts val="13194"/>
              </a:lnSpc>
            </a:pPr>
            <a:r>
              <a:rPr lang="en-US" sz="19404" spc="1086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YOU</a:t>
            </a:r>
          </a:p>
        </p:txBody>
      </p:sp>
      <p:sp>
        <p:nvSpPr>
          <p:cNvPr id="4" name="Freeform 4"/>
          <p:cNvSpPr/>
          <p:nvPr/>
        </p:nvSpPr>
        <p:spPr>
          <a:xfrm>
            <a:off x="13137689" y="7003303"/>
            <a:ext cx="4703533" cy="2719497"/>
          </a:xfrm>
          <a:custGeom>
            <a:avLst/>
            <a:gdLst/>
            <a:ahLst/>
            <a:cxnLst/>
            <a:rect l="l" t="t" r="r" b="b"/>
            <a:pathLst>
              <a:path w="4703533" h="2719497">
                <a:moveTo>
                  <a:pt x="0" y="0"/>
                </a:moveTo>
                <a:lnTo>
                  <a:pt x="4703532" y="0"/>
                </a:lnTo>
                <a:lnTo>
                  <a:pt x="4703532" y="2719497"/>
                </a:lnTo>
                <a:lnTo>
                  <a:pt x="0" y="271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88041" y="-1011662"/>
            <a:ext cx="5693714" cy="4982000"/>
          </a:xfrm>
          <a:custGeom>
            <a:avLst/>
            <a:gdLst/>
            <a:ahLst/>
            <a:cxnLst/>
            <a:rect l="l" t="t" r="r" b="b"/>
            <a:pathLst>
              <a:path w="5693714" h="4982000">
                <a:moveTo>
                  <a:pt x="0" y="0"/>
                </a:moveTo>
                <a:lnTo>
                  <a:pt x="5693714" y="0"/>
                </a:lnTo>
                <a:lnTo>
                  <a:pt x="5693714" y="4981999"/>
                </a:lnTo>
                <a:lnTo>
                  <a:pt x="0" y="49819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897079" y="1028700"/>
            <a:ext cx="5074229" cy="4439950"/>
          </a:xfrm>
          <a:custGeom>
            <a:avLst/>
            <a:gdLst/>
            <a:ahLst/>
            <a:cxnLst/>
            <a:rect l="l" t="t" r="r" b="b"/>
            <a:pathLst>
              <a:path w="5074229" h="4439950">
                <a:moveTo>
                  <a:pt x="0" y="0"/>
                </a:moveTo>
                <a:lnTo>
                  <a:pt x="5074228" y="0"/>
                </a:lnTo>
                <a:lnTo>
                  <a:pt x="5074228" y="4439950"/>
                </a:lnTo>
                <a:lnTo>
                  <a:pt x="0" y="443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756301" y="8067025"/>
            <a:ext cx="5074229" cy="4439950"/>
          </a:xfrm>
          <a:custGeom>
            <a:avLst/>
            <a:gdLst/>
            <a:ahLst/>
            <a:cxnLst/>
            <a:rect l="l" t="t" r="r" b="b"/>
            <a:pathLst>
              <a:path w="5074229" h="4439950">
                <a:moveTo>
                  <a:pt x="0" y="0"/>
                </a:moveTo>
                <a:lnTo>
                  <a:pt x="5074229" y="0"/>
                </a:lnTo>
                <a:lnTo>
                  <a:pt x="5074229" y="4439950"/>
                </a:lnTo>
                <a:lnTo>
                  <a:pt x="0" y="443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13195" y="1265846"/>
            <a:ext cx="9021154" cy="9021154"/>
          </a:xfrm>
          <a:custGeom>
            <a:avLst/>
            <a:gdLst/>
            <a:ahLst/>
            <a:cxnLst/>
            <a:rect l="l" t="t" r="r" b="b"/>
            <a:pathLst>
              <a:path w="9021154" h="9021154">
                <a:moveTo>
                  <a:pt x="0" y="0"/>
                </a:moveTo>
                <a:lnTo>
                  <a:pt x="9021154" y="0"/>
                </a:lnTo>
                <a:lnTo>
                  <a:pt x="9021154" y="9021154"/>
                </a:lnTo>
                <a:lnTo>
                  <a:pt x="0" y="9021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71063" y="7015456"/>
            <a:ext cx="5945874" cy="6057897"/>
          </a:xfrm>
          <a:custGeom>
            <a:avLst/>
            <a:gdLst/>
            <a:ahLst/>
            <a:cxnLst/>
            <a:rect l="l" t="t" r="r" b="b"/>
            <a:pathLst>
              <a:path w="5945874" h="6057897">
                <a:moveTo>
                  <a:pt x="0" y="0"/>
                </a:moveTo>
                <a:lnTo>
                  <a:pt x="5945874" y="0"/>
                </a:lnTo>
                <a:lnTo>
                  <a:pt x="5945874" y="6057897"/>
                </a:lnTo>
                <a:lnTo>
                  <a:pt x="0" y="6057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07459" y="1113051"/>
            <a:ext cx="9273082" cy="541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0"/>
              </a:lnSpc>
            </a:pPr>
            <a:r>
              <a:rPr lang="en-US" sz="16364" spc="178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Q&amp;A</a:t>
            </a:r>
          </a:p>
          <a:p>
            <a:pPr algn="ctr">
              <a:lnSpc>
                <a:spcPts val="18001"/>
              </a:lnSpc>
            </a:pPr>
            <a:r>
              <a:rPr lang="en-US" sz="16364" spc="178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SESSION</a:t>
            </a:r>
          </a:p>
        </p:txBody>
      </p:sp>
      <p:sp>
        <p:nvSpPr>
          <p:cNvPr id="5" name="Freeform 5"/>
          <p:cNvSpPr/>
          <p:nvPr/>
        </p:nvSpPr>
        <p:spPr>
          <a:xfrm rot="-1502851">
            <a:off x="-683208" y="578973"/>
            <a:ext cx="6420622" cy="4624262"/>
          </a:xfrm>
          <a:custGeom>
            <a:avLst/>
            <a:gdLst/>
            <a:ahLst/>
            <a:cxnLst/>
            <a:rect l="l" t="t" r="r" b="b"/>
            <a:pathLst>
              <a:path w="6420622" h="4624262">
                <a:moveTo>
                  <a:pt x="0" y="0"/>
                </a:moveTo>
                <a:lnTo>
                  <a:pt x="6420622" y="0"/>
                </a:lnTo>
                <a:lnTo>
                  <a:pt x="6420622" y="4624261"/>
                </a:lnTo>
                <a:lnTo>
                  <a:pt x="0" y="4624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400367">
            <a:off x="13197048" y="5283798"/>
            <a:ext cx="6420622" cy="4624262"/>
          </a:xfrm>
          <a:custGeom>
            <a:avLst/>
            <a:gdLst/>
            <a:ahLst/>
            <a:cxnLst/>
            <a:rect l="l" t="t" r="r" b="b"/>
            <a:pathLst>
              <a:path w="6420622" h="4624262">
                <a:moveTo>
                  <a:pt x="0" y="0"/>
                </a:moveTo>
                <a:lnTo>
                  <a:pt x="6420621" y="0"/>
                </a:lnTo>
                <a:lnTo>
                  <a:pt x="6420621" y="4624261"/>
                </a:lnTo>
                <a:lnTo>
                  <a:pt x="0" y="4624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305345">
            <a:off x="13588356" y="639386"/>
            <a:ext cx="3733507" cy="2896085"/>
          </a:xfrm>
          <a:custGeom>
            <a:avLst/>
            <a:gdLst/>
            <a:ahLst/>
            <a:cxnLst/>
            <a:rect l="l" t="t" r="r" b="b"/>
            <a:pathLst>
              <a:path w="3733507" h="2896085">
                <a:moveTo>
                  <a:pt x="0" y="0"/>
                </a:moveTo>
                <a:lnTo>
                  <a:pt x="3733507" y="0"/>
                </a:lnTo>
                <a:lnTo>
                  <a:pt x="3733507" y="2896085"/>
                </a:lnTo>
                <a:lnTo>
                  <a:pt x="0" y="2896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7237699"/>
            <a:ext cx="3301748" cy="2386932"/>
          </a:xfrm>
          <a:custGeom>
            <a:avLst/>
            <a:gdLst/>
            <a:ahLst/>
            <a:cxnLst/>
            <a:rect l="l" t="t" r="r" b="b"/>
            <a:pathLst>
              <a:path w="3301748" h="2386932">
                <a:moveTo>
                  <a:pt x="0" y="0"/>
                </a:moveTo>
                <a:lnTo>
                  <a:pt x="3301748" y="0"/>
                </a:lnTo>
                <a:lnTo>
                  <a:pt x="3301748" y="2386932"/>
                </a:lnTo>
                <a:lnTo>
                  <a:pt x="0" y="238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10290" y="1697252"/>
            <a:ext cx="5134076" cy="3446248"/>
          </a:xfrm>
          <a:custGeom>
            <a:avLst/>
            <a:gdLst/>
            <a:ahLst/>
            <a:cxnLst/>
            <a:rect l="l" t="t" r="r" b="b"/>
            <a:pathLst>
              <a:path w="5134076" h="3446248">
                <a:moveTo>
                  <a:pt x="0" y="0"/>
                </a:moveTo>
                <a:lnTo>
                  <a:pt x="5134076" y="0"/>
                </a:lnTo>
                <a:lnTo>
                  <a:pt x="5134076" y="3446248"/>
                </a:lnTo>
                <a:lnTo>
                  <a:pt x="0" y="3446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816605" y="1930379"/>
            <a:ext cx="5134076" cy="3446248"/>
          </a:xfrm>
          <a:custGeom>
            <a:avLst/>
            <a:gdLst/>
            <a:ahLst/>
            <a:cxnLst/>
            <a:rect l="l" t="t" r="r" b="b"/>
            <a:pathLst>
              <a:path w="5134076" h="3446248">
                <a:moveTo>
                  <a:pt x="0" y="0"/>
                </a:moveTo>
                <a:lnTo>
                  <a:pt x="5134076" y="0"/>
                </a:lnTo>
                <a:lnTo>
                  <a:pt x="5134076" y="3446248"/>
                </a:lnTo>
                <a:lnTo>
                  <a:pt x="0" y="3446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919591" y="6840752"/>
            <a:ext cx="5134076" cy="3446248"/>
          </a:xfrm>
          <a:custGeom>
            <a:avLst/>
            <a:gdLst/>
            <a:ahLst/>
            <a:cxnLst/>
            <a:rect l="l" t="t" r="r" b="b"/>
            <a:pathLst>
              <a:path w="5134076" h="3446248">
                <a:moveTo>
                  <a:pt x="0" y="0"/>
                </a:moveTo>
                <a:lnTo>
                  <a:pt x="5134075" y="0"/>
                </a:lnTo>
                <a:lnTo>
                  <a:pt x="5134075" y="3446248"/>
                </a:lnTo>
                <a:lnTo>
                  <a:pt x="0" y="3446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41350" y="-1045643"/>
            <a:ext cx="4070899" cy="4148687"/>
          </a:xfrm>
          <a:custGeom>
            <a:avLst/>
            <a:gdLst/>
            <a:ahLst/>
            <a:cxnLst/>
            <a:rect l="l" t="t" r="r" b="b"/>
            <a:pathLst>
              <a:path w="4070899" h="4148687">
                <a:moveTo>
                  <a:pt x="0" y="0"/>
                </a:moveTo>
                <a:lnTo>
                  <a:pt x="4070898" y="0"/>
                </a:lnTo>
                <a:lnTo>
                  <a:pt x="4070898" y="4148686"/>
                </a:lnTo>
                <a:lnTo>
                  <a:pt x="0" y="414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40990">
            <a:off x="14695560" y="6907239"/>
            <a:ext cx="4561873" cy="3297915"/>
          </a:xfrm>
          <a:custGeom>
            <a:avLst/>
            <a:gdLst/>
            <a:ahLst/>
            <a:cxnLst/>
            <a:rect l="l" t="t" r="r" b="b"/>
            <a:pathLst>
              <a:path w="4561873" h="3297915">
                <a:moveTo>
                  <a:pt x="0" y="0"/>
                </a:moveTo>
                <a:lnTo>
                  <a:pt x="4561873" y="0"/>
                </a:lnTo>
                <a:lnTo>
                  <a:pt x="4561873" y="3297914"/>
                </a:lnTo>
                <a:lnTo>
                  <a:pt x="0" y="3297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7283416"/>
            <a:ext cx="3432668" cy="3003584"/>
          </a:xfrm>
          <a:custGeom>
            <a:avLst/>
            <a:gdLst/>
            <a:ahLst/>
            <a:cxnLst/>
            <a:rect l="l" t="t" r="r" b="b"/>
            <a:pathLst>
              <a:path w="3432668" h="3003584">
                <a:moveTo>
                  <a:pt x="0" y="0"/>
                </a:moveTo>
                <a:lnTo>
                  <a:pt x="3432668" y="0"/>
                </a:lnTo>
                <a:lnTo>
                  <a:pt x="3432668" y="3003584"/>
                </a:lnTo>
                <a:lnTo>
                  <a:pt x="0" y="3003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861888" y="0"/>
            <a:ext cx="3432668" cy="3003584"/>
          </a:xfrm>
          <a:custGeom>
            <a:avLst/>
            <a:gdLst/>
            <a:ahLst/>
            <a:cxnLst/>
            <a:rect l="l" t="t" r="r" b="b"/>
            <a:pathLst>
              <a:path w="3432668" h="3003584">
                <a:moveTo>
                  <a:pt x="0" y="0"/>
                </a:moveTo>
                <a:lnTo>
                  <a:pt x="3432668" y="0"/>
                </a:lnTo>
                <a:lnTo>
                  <a:pt x="3432668" y="3003584"/>
                </a:lnTo>
                <a:lnTo>
                  <a:pt x="0" y="3003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7124362">
            <a:off x="1400563" y="4564288"/>
            <a:ext cx="1745693" cy="1355095"/>
          </a:xfrm>
          <a:custGeom>
            <a:avLst/>
            <a:gdLst/>
            <a:ahLst/>
            <a:cxnLst/>
            <a:rect l="l" t="t" r="r" b="b"/>
            <a:pathLst>
              <a:path w="1745693" h="1355095">
                <a:moveTo>
                  <a:pt x="0" y="0"/>
                </a:moveTo>
                <a:lnTo>
                  <a:pt x="1745693" y="0"/>
                </a:lnTo>
                <a:lnTo>
                  <a:pt x="1745693" y="1355094"/>
                </a:lnTo>
                <a:lnTo>
                  <a:pt x="0" y="1355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247877">
            <a:off x="15439364" y="4558258"/>
            <a:ext cx="1718961" cy="1636738"/>
          </a:xfrm>
          <a:custGeom>
            <a:avLst/>
            <a:gdLst/>
            <a:ahLst/>
            <a:cxnLst/>
            <a:rect l="l" t="t" r="r" b="b"/>
            <a:pathLst>
              <a:path w="1718961" h="1636738">
                <a:moveTo>
                  <a:pt x="0" y="0"/>
                </a:moveTo>
                <a:lnTo>
                  <a:pt x="1718961" y="0"/>
                </a:lnTo>
                <a:lnTo>
                  <a:pt x="1718961" y="1636738"/>
                </a:lnTo>
                <a:lnTo>
                  <a:pt x="0" y="16367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577328" y="1083950"/>
            <a:ext cx="9133344" cy="1367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2"/>
              </a:lnSpc>
              <a:spcBef>
                <a:spcPct val="0"/>
              </a:spcBef>
            </a:pPr>
            <a:r>
              <a:rPr lang="en-US" sz="7909" spc="862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OUR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36620" y="3210605"/>
            <a:ext cx="3168168" cy="140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5731" spc="17">
                <a:solidFill>
                  <a:srgbClr val="1E2359"/>
                </a:solidFill>
                <a:latin typeface="Schoolbell"/>
                <a:ea typeface="Schoolbell"/>
                <a:cs typeface="Schoolbell"/>
                <a:sym typeface="Schoolbell"/>
              </a:rPr>
              <a:t>MARYAM AYSHA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24837" y="8149343"/>
            <a:ext cx="3923583" cy="140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5731" spc="17">
                <a:solidFill>
                  <a:srgbClr val="1E2359"/>
                </a:solidFill>
                <a:latin typeface="Schoolbell"/>
                <a:ea typeface="Schoolbell"/>
                <a:cs typeface="Schoolbell"/>
                <a:sym typeface="Schoolbell"/>
              </a:rPr>
              <a:t>SABIKA AMJAD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93244" y="2901325"/>
            <a:ext cx="3168168" cy="140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5731" spc="17">
                <a:solidFill>
                  <a:srgbClr val="1E2359"/>
                </a:solidFill>
                <a:latin typeface="Schoolbell"/>
                <a:ea typeface="Schoolbell"/>
                <a:cs typeface="Schoolbell"/>
                <a:sym typeface="Schoolbell"/>
              </a:rPr>
              <a:t>SARA BUCHEERI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89614" y="4259579"/>
            <a:ext cx="9794029" cy="302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6"/>
              </a:lnSpc>
              <a:spcBef>
                <a:spcPct val="0"/>
              </a:spcBef>
            </a:pPr>
            <a:r>
              <a:rPr lang="en-US" sz="4326" spc="116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We're a team of passionate innovators combining creativity, technology, and ethics to inspire the next generation of responsible AI users and developers.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37351" y="3522760"/>
            <a:ext cx="3895556" cy="3969993"/>
          </a:xfrm>
          <a:custGeom>
            <a:avLst/>
            <a:gdLst/>
            <a:ahLst/>
            <a:cxnLst/>
            <a:rect l="l" t="t" r="r" b="b"/>
            <a:pathLst>
              <a:path w="3895556" h="3969993">
                <a:moveTo>
                  <a:pt x="0" y="0"/>
                </a:moveTo>
                <a:lnTo>
                  <a:pt x="3895556" y="0"/>
                </a:lnTo>
                <a:lnTo>
                  <a:pt x="3895556" y="3969993"/>
                </a:lnTo>
                <a:lnTo>
                  <a:pt x="0" y="3969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-3370619" y="89760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89938" y="3134115"/>
            <a:ext cx="4205446" cy="4285805"/>
          </a:xfrm>
          <a:custGeom>
            <a:avLst/>
            <a:gdLst/>
            <a:ahLst/>
            <a:cxnLst/>
            <a:rect l="l" t="t" r="r" b="b"/>
            <a:pathLst>
              <a:path w="4205446" h="4285805">
                <a:moveTo>
                  <a:pt x="0" y="0"/>
                </a:moveTo>
                <a:lnTo>
                  <a:pt x="4205446" y="0"/>
                </a:lnTo>
                <a:lnTo>
                  <a:pt x="4205446" y="4285806"/>
                </a:lnTo>
                <a:lnTo>
                  <a:pt x="0" y="42858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700000">
            <a:off x="-2880480" y="355062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260353" y="4752889"/>
            <a:ext cx="4535031" cy="9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  <a:spcBef>
                <a:spcPct val="0"/>
              </a:spcBef>
            </a:pPr>
            <a:r>
              <a:rPr lang="en-US" sz="5400" spc="145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STRUCTURE</a:t>
            </a:r>
          </a:p>
        </p:txBody>
      </p:sp>
      <p:sp>
        <p:nvSpPr>
          <p:cNvPr id="10" name="Freeform 10"/>
          <p:cNvSpPr/>
          <p:nvPr/>
        </p:nvSpPr>
        <p:spPr>
          <a:xfrm rot="-240990">
            <a:off x="6388563" y="7335969"/>
            <a:ext cx="4740487" cy="3297915"/>
          </a:xfrm>
          <a:custGeom>
            <a:avLst/>
            <a:gdLst/>
            <a:ahLst/>
            <a:cxnLst/>
            <a:rect l="l" t="t" r="r" b="b"/>
            <a:pathLst>
              <a:path w="4740487" h="3297915">
                <a:moveTo>
                  <a:pt x="0" y="0"/>
                </a:moveTo>
                <a:lnTo>
                  <a:pt x="4740488" y="0"/>
                </a:lnTo>
                <a:lnTo>
                  <a:pt x="4740488" y="3297914"/>
                </a:lnTo>
                <a:lnTo>
                  <a:pt x="0" y="3297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57" b="-19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019304" y="4981815"/>
            <a:ext cx="4131650" cy="93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7"/>
              </a:lnSpc>
              <a:spcBef>
                <a:spcPct val="0"/>
              </a:spcBef>
            </a:pPr>
            <a:r>
              <a:rPr lang="en-US" sz="5462" spc="147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FEATURES</a:t>
            </a:r>
          </a:p>
        </p:txBody>
      </p:sp>
      <p:sp>
        <p:nvSpPr>
          <p:cNvPr id="13" name="Freeform 13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883503" y="2038395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996335" y="1251910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WEBSITE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01111" y="8383094"/>
            <a:ext cx="4115393" cy="190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5"/>
              </a:lnSpc>
            </a:pPr>
            <a:r>
              <a:rPr lang="en-US" sz="5439" spc="146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PURPOSE</a:t>
            </a:r>
          </a:p>
          <a:p>
            <a:pPr algn="ctr">
              <a:lnSpc>
                <a:spcPts val="7615"/>
              </a:lnSpc>
              <a:spcBef>
                <a:spcPct val="0"/>
              </a:spcBef>
            </a:pPr>
            <a:endParaRPr lang="en-US" sz="5439" spc="146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217033">
            <a:off x="-2545882" y="9524506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7" y="0"/>
                </a:lnTo>
                <a:lnTo>
                  <a:pt x="3377567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700000">
            <a:off x="-2519576" y="3577238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2"/>
                </a:lnTo>
                <a:lnTo>
                  <a:pt x="0" y="436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244220" y="8128462"/>
            <a:ext cx="11359565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LANDING PAGE</a:t>
            </a:r>
          </a:p>
        </p:txBody>
      </p:sp>
      <p:sp>
        <p:nvSpPr>
          <p:cNvPr id="8" name="Freeform 8"/>
          <p:cNvSpPr/>
          <p:nvPr/>
        </p:nvSpPr>
        <p:spPr>
          <a:xfrm>
            <a:off x="13708101" y="8992176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819104" y="3501927"/>
            <a:ext cx="8209798" cy="4520585"/>
          </a:xfrm>
          <a:custGeom>
            <a:avLst/>
            <a:gdLst/>
            <a:ahLst/>
            <a:cxnLst/>
            <a:rect l="l" t="t" r="r" b="b"/>
            <a:pathLst>
              <a:path w="8209798" h="4520585">
                <a:moveTo>
                  <a:pt x="0" y="0"/>
                </a:moveTo>
                <a:lnTo>
                  <a:pt x="8209798" y="0"/>
                </a:lnTo>
                <a:lnTo>
                  <a:pt x="8209798" y="4520585"/>
                </a:lnTo>
                <a:lnTo>
                  <a:pt x="0" y="4520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505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826289" y="1193671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STRUCTURE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2432" y="3111415"/>
            <a:ext cx="6187081" cy="6863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2"/>
              </a:lnSpc>
              <a:spcBef>
                <a:spcPct val="0"/>
              </a:spcBef>
            </a:pPr>
            <a:r>
              <a:rPr lang="en-US" sz="2987" spc="8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Home/Landing Page: Introduction to Najma and the website.</a:t>
            </a:r>
          </a:p>
          <a:p>
            <a:pPr algn="ctr">
              <a:lnSpc>
                <a:spcPts val="4182"/>
              </a:lnSpc>
              <a:spcBef>
                <a:spcPct val="0"/>
              </a:spcBef>
            </a:pPr>
            <a:endParaRPr lang="en-US" sz="2987" spc="8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ctr">
              <a:lnSpc>
                <a:spcPts val="4182"/>
              </a:lnSpc>
              <a:spcBef>
                <a:spcPct val="0"/>
              </a:spcBef>
            </a:pPr>
            <a:r>
              <a:rPr lang="en-US" sz="2987" spc="8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Principles of Responsible AI: Interactive buttons for AI principles.</a:t>
            </a:r>
          </a:p>
          <a:p>
            <a:pPr algn="ctr">
              <a:lnSpc>
                <a:spcPts val="4182"/>
              </a:lnSpc>
              <a:spcBef>
                <a:spcPct val="0"/>
              </a:spcBef>
            </a:pPr>
            <a:endParaRPr lang="en-US" sz="2987" spc="8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ctr">
              <a:lnSpc>
                <a:spcPts val="4182"/>
              </a:lnSpc>
              <a:spcBef>
                <a:spcPct val="0"/>
              </a:spcBef>
            </a:pPr>
            <a:r>
              <a:rPr lang="en-US" sz="2987" spc="8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Case Studies: Short, kid-friendly examples of Responsible AI in action</a:t>
            </a:r>
          </a:p>
          <a:p>
            <a:pPr algn="ctr">
              <a:lnSpc>
                <a:spcPts val="4182"/>
              </a:lnSpc>
              <a:spcBef>
                <a:spcPct val="0"/>
              </a:spcBef>
            </a:pPr>
            <a:r>
              <a:rPr lang="en-US" sz="2987" spc="8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.</a:t>
            </a:r>
          </a:p>
          <a:p>
            <a:pPr algn="ctr">
              <a:lnSpc>
                <a:spcPts val="4182"/>
              </a:lnSpc>
              <a:spcBef>
                <a:spcPct val="0"/>
              </a:spcBef>
            </a:pPr>
            <a:r>
              <a:rPr lang="en-US" sz="2987" spc="8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Resources: Links for parents and teachers.</a:t>
            </a:r>
          </a:p>
          <a:p>
            <a:pPr algn="ctr">
              <a:lnSpc>
                <a:spcPts val="4182"/>
              </a:lnSpc>
              <a:spcBef>
                <a:spcPct val="0"/>
              </a:spcBef>
            </a:pPr>
            <a:endParaRPr lang="en-US" sz="2987" spc="8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ctr">
              <a:lnSpc>
                <a:spcPts val="4182"/>
              </a:lnSpc>
              <a:spcBef>
                <a:spcPct val="0"/>
              </a:spcBef>
            </a:pPr>
            <a:r>
              <a:rPr lang="en-US" sz="2987" spc="8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About Us: Team introduction.</a:t>
            </a:r>
          </a:p>
        </p:txBody>
      </p:sp>
      <p:sp>
        <p:nvSpPr>
          <p:cNvPr id="14" name="Freeform 14"/>
          <p:cNvSpPr/>
          <p:nvPr/>
        </p:nvSpPr>
        <p:spPr>
          <a:xfrm>
            <a:off x="2184604" y="2689570"/>
            <a:ext cx="1411778" cy="1411778"/>
          </a:xfrm>
          <a:custGeom>
            <a:avLst/>
            <a:gdLst/>
            <a:ahLst/>
            <a:cxnLst/>
            <a:rect l="l" t="t" r="r" b="b"/>
            <a:pathLst>
              <a:path w="1411778" h="1411778">
                <a:moveTo>
                  <a:pt x="0" y="0"/>
                </a:moveTo>
                <a:lnTo>
                  <a:pt x="1411778" y="0"/>
                </a:lnTo>
                <a:lnTo>
                  <a:pt x="1411778" y="1411779"/>
                </a:lnTo>
                <a:lnTo>
                  <a:pt x="0" y="1411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880386" y="4024324"/>
            <a:ext cx="2020213" cy="2012443"/>
          </a:xfrm>
          <a:custGeom>
            <a:avLst/>
            <a:gdLst/>
            <a:ahLst/>
            <a:cxnLst/>
            <a:rect l="l" t="t" r="r" b="b"/>
            <a:pathLst>
              <a:path w="2020213" h="2012443">
                <a:moveTo>
                  <a:pt x="0" y="0"/>
                </a:moveTo>
                <a:lnTo>
                  <a:pt x="2020214" y="0"/>
                </a:lnTo>
                <a:lnTo>
                  <a:pt x="2020214" y="2012444"/>
                </a:lnTo>
                <a:lnTo>
                  <a:pt x="0" y="2012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849365" y="5762219"/>
            <a:ext cx="2082257" cy="2074248"/>
          </a:xfrm>
          <a:custGeom>
            <a:avLst/>
            <a:gdLst/>
            <a:ahLst/>
            <a:cxnLst/>
            <a:rect l="l" t="t" r="r" b="b"/>
            <a:pathLst>
              <a:path w="2082257" h="2074248">
                <a:moveTo>
                  <a:pt x="0" y="0"/>
                </a:moveTo>
                <a:lnTo>
                  <a:pt x="2082256" y="0"/>
                </a:lnTo>
                <a:lnTo>
                  <a:pt x="2082256" y="2074248"/>
                </a:lnTo>
                <a:lnTo>
                  <a:pt x="0" y="20742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93892" y="6859080"/>
            <a:ext cx="2793202" cy="2782459"/>
          </a:xfrm>
          <a:custGeom>
            <a:avLst/>
            <a:gdLst/>
            <a:ahLst/>
            <a:cxnLst/>
            <a:rect l="l" t="t" r="r" b="b"/>
            <a:pathLst>
              <a:path w="2793202" h="2782459">
                <a:moveTo>
                  <a:pt x="0" y="0"/>
                </a:moveTo>
                <a:lnTo>
                  <a:pt x="2793202" y="0"/>
                </a:lnTo>
                <a:lnTo>
                  <a:pt x="2793202" y="2782459"/>
                </a:lnTo>
                <a:lnTo>
                  <a:pt x="0" y="27824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070710" y="8888866"/>
            <a:ext cx="1511159" cy="1505347"/>
          </a:xfrm>
          <a:custGeom>
            <a:avLst/>
            <a:gdLst/>
            <a:ahLst/>
            <a:cxnLst/>
            <a:rect l="l" t="t" r="r" b="b"/>
            <a:pathLst>
              <a:path w="1511159" h="1505347">
                <a:moveTo>
                  <a:pt x="0" y="0"/>
                </a:moveTo>
                <a:lnTo>
                  <a:pt x="1511159" y="0"/>
                </a:lnTo>
                <a:lnTo>
                  <a:pt x="1511159" y="1505346"/>
                </a:lnTo>
                <a:lnTo>
                  <a:pt x="0" y="1505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3388" y="6859080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355821" y="79473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-1131700" y="307258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330914" y="8244486"/>
            <a:ext cx="11359565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AI AND RESPONSIBILITY</a:t>
            </a:r>
          </a:p>
        </p:txBody>
      </p:sp>
      <p:sp>
        <p:nvSpPr>
          <p:cNvPr id="9" name="Freeform 9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81480" y="4471204"/>
            <a:ext cx="7039738" cy="3299877"/>
          </a:xfrm>
          <a:custGeom>
            <a:avLst/>
            <a:gdLst/>
            <a:ahLst/>
            <a:cxnLst/>
            <a:rect l="l" t="t" r="r" b="b"/>
            <a:pathLst>
              <a:path w="7039738" h="3299877">
                <a:moveTo>
                  <a:pt x="0" y="0"/>
                </a:moveTo>
                <a:lnTo>
                  <a:pt x="7039738" y="0"/>
                </a:lnTo>
                <a:lnTo>
                  <a:pt x="7039738" y="3299878"/>
                </a:lnTo>
                <a:lnTo>
                  <a:pt x="0" y="3299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838503" y="3240848"/>
            <a:ext cx="5022550" cy="4865595"/>
          </a:xfrm>
          <a:custGeom>
            <a:avLst/>
            <a:gdLst/>
            <a:ahLst/>
            <a:cxnLst/>
            <a:rect l="l" t="t" r="r" b="b"/>
            <a:pathLst>
              <a:path w="5022550" h="4865595">
                <a:moveTo>
                  <a:pt x="0" y="0"/>
                </a:moveTo>
                <a:lnTo>
                  <a:pt x="5022550" y="0"/>
                </a:lnTo>
                <a:lnTo>
                  <a:pt x="5022550" y="4865596"/>
                </a:lnTo>
                <a:lnTo>
                  <a:pt x="0" y="4865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162456" y="3434034"/>
            <a:ext cx="4824141" cy="4540723"/>
          </a:xfrm>
          <a:custGeom>
            <a:avLst/>
            <a:gdLst/>
            <a:ahLst/>
            <a:cxnLst/>
            <a:rect l="l" t="t" r="r" b="b"/>
            <a:pathLst>
              <a:path w="4824141" h="4540723">
                <a:moveTo>
                  <a:pt x="0" y="0"/>
                </a:moveTo>
                <a:lnTo>
                  <a:pt x="4824141" y="0"/>
                </a:lnTo>
                <a:lnTo>
                  <a:pt x="4824141" y="4540723"/>
                </a:lnTo>
                <a:lnTo>
                  <a:pt x="0" y="4540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826289" y="2022989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STRUCTURE</a:t>
            </a:r>
          </a:p>
        </p:txBody>
      </p:sp>
      <p:sp>
        <p:nvSpPr>
          <p:cNvPr id="16" name="Freeform 16"/>
          <p:cNvSpPr/>
          <p:nvPr/>
        </p:nvSpPr>
        <p:spPr>
          <a:xfrm>
            <a:off x="8000590" y="8330211"/>
            <a:ext cx="2020213" cy="2012443"/>
          </a:xfrm>
          <a:custGeom>
            <a:avLst/>
            <a:gdLst/>
            <a:ahLst/>
            <a:cxnLst/>
            <a:rect l="l" t="t" r="r" b="b"/>
            <a:pathLst>
              <a:path w="2020213" h="2012443">
                <a:moveTo>
                  <a:pt x="0" y="0"/>
                </a:moveTo>
                <a:lnTo>
                  <a:pt x="2020213" y="0"/>
                </a:lnTo>
                <a:lnTo>
                  <a:pt x="2020213" y="2012444"/>
                </a:lnTo>
                <a:lnTo>
                  <a:pt x="0" y="2012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3388" y="6859080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355821" y="79473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-1131700" y="307258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330914" y="8244486"/>
            <a:ext cx="11359565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CASE STUDIES</a:t>
            </a:r>
          </a:p>
        </p:txBody>
      </p:sp>
      <p:sp>
        <p:nvSpPr>
          <p:cNvPr id="9" name="Freeform 9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824509" y="3434034"/>
            <a:ext cx="10372374" cy="4810189"/>
          </a:xfrm>
          <a:custGeom>
            <a:avLst/>
            <a:gdLst/>
            <a:ahLst/>
            <a:cxnLst/>
            <a:rect l="l" t="t" r="r" b="b"/>
            <a:pathLst>
              <a:path w="10372374" h="4810189">
                <a:moveTo>
                  <a:pt x="0" y="0"/>
                </a:moveTo>
                <a:lnTo>
                  <a:pt x="10372375" y="0"/>
                </a:lnTo>
                <a:lnTo>
                  <a:pt x="10372375" y="4810188"/>
                </a:lnTo>
                <a:lnTo>
                  <a:pt x="0" y="48101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26289" y="2022989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STRUCTURE</a:t>
            </a:r>
          </a:p>
        </p:txBody>
      </p:sp>
      <p:sp>
        <p:nvSpPr>
          <p:cNvPr id="14" name="Freeform 14"/>
          <p:cNvSpPr/>
          <p:nvPr/>
        </p:nvSpPr>
        <p:spPr>
          <a:xfrm>
            <a:off x="7969568" y="8549022"/>
            <a:ext cx="2082257" cy="2074248"/>
          </a:xfrm>
          <a:custGeom>
            <a:avLst/>
            <a:gdLst/>
            <a:ahLst/>
            <a:cxnLst/>
            <a:rect l="l" t="t" r="r" b="b"/>
            <a:pathLst>
              <a:path w="2082257" h="2074248">
                <a:moveTo>
                  <a:pt x="0" y="0"/>
                </a:moveTo>
                <a:lnTo>
                  <a:pt x="2082257" y="0"/>
                </a:lnTo>
                <a:lnTo>
                  <a:pt x="2082257" y="2074248"/>
                </a:lnTo>
                <a:lnTo>
                  <a:pt x="0" y="20742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3388" y="6859080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898842" y="6818600"/>
            <a:ext cx="6590131" cy="3023223"/>
          </a:xfrm>
          <a:custGeom>
            <a:avLst/>
            <a:gdLst/>
            <a:ahLst/>
            <a:cxnLst/>
            <a:rect l="l" t="t" r="r" b="b"/>
            <a:pathLst>
              <a:path w="6590131" h="3023223">
                <a:moveTo>
                  <a:pt x="0" y="0"/>
                </a:moveTo>
                <a:lnTo>
                  <a:pt x="6590132" y="0"/>
                </a:lnTo>
                <a:lnTo>
                  <a:pt x="6590132" y="3023223"/>
                </a:lnTo>
                <a:lnTo>
                  <a:pt x="0" y="302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217033">
            <a:off x="355821" y="79473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700000">
            <a:off x="-1131700" y="307258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46989" y="3243504"/>
            <a:ext cx="6590131" cy="3072649"/>
          </a:xfrm>
          <a:custGeom>
            <a:avLst/>
            <a:gdLst/>
            <a:ahLst/>
            <a:cxnLst/>
            <a:rect l="l" t="t" r="r" b="b"/>
            <a:pathLst>
              <a:path w="6590131" h="3072649">
                <a:moveTo>
                  <a:pt x="0" y="0"/>
                </a:moveTo>
                <a:lnTo>
                  <a:pt x="6590131" y="0"/>
                </a:lnTo>
                <a:lnTo>
                  <a:pt x="6590131" y="3072649"/>
                </a:lnTo>
                <a:lnTo>
                  <a:pt x="0" y="30726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898842" y="3185841"/>
            <a:ext cx="6590131" cy="3080886"/>
          </a:xfrm>
          <a:custGeom>
            <a:avLst/>
            <a:gdLst/>
            <a:ahLst/>
            <a:cxnLst/>
            <a:rect l="l" t="t" r="r" b="b"/>
            <a:pathLst>
              <a:path w="6590131" h="3080886">
                <a:moveTo>
                  <a:pt x="0" y="0"/>
                </a:moveTo>
                <a:lnTo>
                  <a:pt x="6590132" y="0"/>
                </a:lnTo>
                <a:lnTo>
                  <a:pt x="6590132" y="3080886"/>
                </a:lnTo>
                <a:lnTo>
                  <a:pt x="0" y="30808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46989" y="6859080"/>
            <a:ext cx="6590131" cy="3064411"/>
          </a:xfrm>
          <a:custGeom>
            <a:avLst/>
            <a:gdLst/>
            <a:ahLst/>
            <a:cxnLst/>
            <a:rect l="l" t="t" r="r" b="b"/>
            <a:pathLst>
              <a:path w="6590131" h="3064411">
                <a:moveTo>
                  <a:pt x="0" y="0"/>
                </a:moveTo>
                <a:lnTo>
                  <a:pt x="6590131" y="0"/>
                </a:lnTo>
                <a:lnTo>
                  <a:pt x="6590131" y="3064411"/>
                </a:lnTo>
                <a:lnTo>
                  <a:pt x="0" y="3064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330914" y="8428783"/>
            <a:ext cx="11359565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CASE STUDIES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26289" y="2022989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STRUCTURE</a:t>
            </a:r>
          </a:p>
        </p:txBody>
      </p:sp>
      <p:sp>
        <p:nvSpPr>
          <p:cNvPr id="17" name="Freeform 17"/>
          <p:cNvSpPr/>
          <p:nvPr/>
        </p:nvSpPr>
        <p:spPr>
          <a:xfrm>
            <a:off x="7816586" y="8664716"/>
            <a:ext cx="2082257" cy="2074248"/>
          </a:xfrm>
          <a:custGeom>
            <a:avLst/>
            <a:gdLst/>
            <a:ahLst/>
            <a:cxnLst/>
            <a:rect l="l" t="t" r="r" b="b"/>
            <a:pathLst>
              <a:path w="2082257" h="2074248">
                <a:moveTo>
                  <a:pt x="0" y="0"/>
                </a:moveTo>
                <a:lnTo>
                  <a:pt x="2082256" y="0"/>
                </a:lnTo>
                <a:lnTo>
                  <a:pt x="2082256" y="2074247"/>
                </a:lnTo>
                <a:lnTo>
                  <a:pt x="0" y="20742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77" b="-14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0" y="0"/>
                </a:moveTo>
                <a:lnTo>
                  <a:pt x="5426947" y="0"/>
                </a:lnTo>
                <a:lnTo>
                  <a:pt x="5426947" y="1785759"/>
                </a:lnTo>
                <a:lnTo>
                  <a:pt x="0" y="17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861053" y="-430163"/>
            <a:ext cx="5426947" cy="1785759"/>
          </a:xfrm>
          <a:custGeom>
            <a:avLst/>
            <a:gdLst/>
            <a:ahLst/>
            <a:cxnLst/>
            <a:rect l="l" t="t" r="r" b="b"/>
            <a:pathLst>
              <a:path w="5426947" h="1785759">
                <a:moveTo>
                  <a:pt x="5426947" y="0"/>
                </a:moveTo>
                <a:lnTo>
                  <a:pt x="0" y="0"/>
                </a:lnTo>
                <a:lnTo>
                  <a:pt x="0" y="1785759"/>
                </a:lnTo>
                <a:lnTo>
                  <a:pt x="5426947" y="1785759"/>
                </a:lnTo>
                <a:lnTo>
                  <a:pt x="54269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63388" y="6859080"/>
            <a:ext cx="4188509" cy="4268544"/>
          </a:xfrm>
          <a:custGeom>
            <a:avLst/>
            <a:gdLst/>
            <a:ahLst/>
            <a:cxnLst/>
            <a:rect l="l" t="t" r="r" b="b"/>
            <a:pathLst>
              <a:path w="4188509" h="4268544">
                <a:moveTo>
                  <a:pt x="0" y="0"/>
                </a:moveTo>
                <a:lnTo>
                  <a:pt x="4188509" y="0"/>
                </a:lnTo>
                <a:lnTo>
                  <a:pt x="4188509" y="4268544"/>
                </a:lnTo>
                <a:lnTo>
                  <a:pt x="0" y="426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217033">
            <a:off x="355821" y="7947382"/>
            <a:ext cx="3377566" cy="2621836"/>
          </a:xfrm>
          <a:custGeom>
            <a:avLst/>
            <a:gdLst/>
            <a:ahLst/>
            <a:cxnLst/>
            <a:rect l="l" t="t" r="r" b="b"/>
            <a:pathLst>
              <a:path w="3377566" h="2621836">
                <a:moveTo>
                  <a:pt x="0" y="0"/>
                </a:moveTo>
                <a:lnTo>
                  <a:pt x="3377566" y="0"/>
                </a:lnTo>
                <a:lnTo>
                  <a:pt x="3377566" y="2621836"/>
                </a:lnTo>
                <a:lnTo>
                  <a:pt x="0" y="262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-1131700" y="3072581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330914" y="8244486"/>
            <a:ext cx="11359565" cy="6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 spc="104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RESOURCES AND GUIDELINES</a:t>
            </a:r>
          </a:p>
        </p:txBody>
      </p:sp>
      <p:sp>
        <p:nvSpPr>
          <p:cNvPr id="9" name="Freeform 9"/>
          <p:cNvSpPr/>
          <p:nvPr/>
        </p:nvSpPr>
        <p:spPr>
          <a:xfrm>
            <a:off x="6850296" y="8808252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00000">
            <a:off x="16373959" y="1916367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1" y="0"/>
                </a:lnTo>
                <a:lnTo>
                  <a:pt x="4320801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17698">
            <a:off x="7153645" y="-2790864"/>
            <a:ext cx="4320801" cy="4369963"/>
          </a:xfrm>
          <a:custGeom>
            <a:avLst/>
            <a:gdLst/>
            <a:ahLst/>
            <a:cxnLst/>
            <a:rect l="l" t="t" r="r" b="b"/>
            <a:pathLst>
              <a:path w="4320801" h="4369963">
                <a:moveTo>
                  <a:pt x="0" y="0"/>
                </a:moveTo>
                <a:lnTo>
                  <a:pt x="4320800" y="0"/>
                </a:lnTo>
                <a:lnTo>
                  <a:pt x="4320800" y="4369963"/>
                </a:lnTo>
                <a:lnTo>
                  <a:pt x="0" y="4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717284" y="3434034"/>
            <a:ext cx="10195664" cy="4779218"/>
          </a:xfrm>
          <a:custGeom>
            <a:avLst/>
            <a:gdLst/>
            <a:ahLst/>
            <a:cxnLst/>
            <a:rect l="l" t="t" r="r" b="b"/>
            <a:pathLst>
              <a:path w="10195664" h="4779218">
                <a:moveTo>
                  <a:pt x="0" y="0"/>
                </a:moveTo>
                <a:lnTo>
                  <a:pt x="10195664" y="0"/>
                </a:lnTo>
                <a:lnTo>
                  <a:pt x="10195664" y="4779217"/>
                </a:lnTo>
                <a:lnTo>
                  <a:pt x="0" y="4779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26289" y="2022989"/>
            <a:ext cx="12635421" cy="141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5"/>
              </a:lnSpc>
              <a:spcBef>
                <a:spcPct val="0"/>
              </a:spcBef>
            </a:pPr>
            <a:r>
              <a:rPr lang="en-US" sz="8197" spc="893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STRUCTURE</a:t>
            </a:r>
          </a:p>
        </p:txBody>
      </p:sp>
      <p:sp>
        <p:nvSpPr>
          <p:cNvPr id="14" name="Freeform 14"/>
          <p:cNvSpPr/>
          <p:nvPr/>
        </p:nvSpPr>
        <p:spPr>
          <a:xfrm>
            <a:off x="7418515" y="8330211"/>
            <a:ext cx="2793202" cy="2782459"/>
          </a:xfrm>
          <a:custGeom>
            <a:avLst/>
            <a:gdLst/>
            <a:ahLst/>
            <a:cxnLst/>
            <a:rect l="l" t="t" r="r" b="b"/>
            <a:pathLst>
              <a:path w="2793202" h="2782459">
                <a:moveTo>
                  <a:pt x="0" y="0"/>
                </a:moveTo>
                <a:lnTo>
                  <a:pt x="2793202" y="0"/>
                </a:lnTo>
                <a:lnTo>
                  <a:pt x="2793202" y="2782460"/>
                </a:lnTo>
                <a:lnTo>
                  <a:pt x="0" y="2782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356</Words>
  <Application>Microsoft Macintosh PowerPoint</Application>
  <PresentationFormat>Custom</PresentationFormat>
  <Paragraphs>91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Canva Sans</vt:lpstr>
      <vt:lpstr>Schoolbell</vt:lpstr>
      <vt:lpstr>Arial</vt:lpstr>
      <vt:lpstr>Sigher</vt:lpstr>
      <vt:lpstr>Canva Student Font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AI-EXPLORERS</dc:title>
  <cp:lastModifiedBy>Sarah Ahmed Abdulla Mohamed Bucheeri</cp:lastModifiedBy>
  <cp:revision>3</cp:revision>
  <dcterms:created xsi:type="dcterms:W3CDTF">2006-08-16T00:00:00Z</dcterms:created>
  <dcterms:modified xsi:type="dcterms:W3CDTF">2025-02-13T08:40:05Z</dcterms:modified>
  <dc:identifier>DAGe7asR0QI</dc:identifier>
</cp:coreProperties>
</file>